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1.xml" ContentType="application/vnd.openxmlformats-officedocument.presentationml.tag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4.xml" ContentType="application/vnd.openxmlformats-officedocument.theme+xml"/>
  <Override PartName="/ppt/tags/tag2.xml" ContentType="application/vnd.openxmlformats-officedocument.presentationml.tags+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486" r:id="rId1"/>
    <p:sldMasterId id="2147484499" r:id="rId2"/>
    <p:sldMasterId id="2147484512" r:id="rId3"/>
    <p:sldMasterId id="2147484516" r:id="rId4"/>
    <p:sldMasterId id="2147484530" r:id="rId5"/>
  </p:sldMasterIdLst>
  <p:notesMasterIdLst>
    <p:notesMasterId r:id="rId40"/>
  </p:notesMasterIdLst>
  <p:handoutMasterIdLst>
    <p:handoutMasterId r:id="rId41"/>
  </p:handoutMasterIdLst>
  <p:sldIdLst>
    <p:sldId id="1609" r:id="rId6"/>
    <p:sldId id="1614" r:id="rId7"/>
    <p:sldId id="1610" r:id="rId8"/>
    <p:sldId id="1606" r:id="rId9"/>
    <p:sldId id="1607" r:id="rId10"/>
    <p:sldId id="1608" r:id="rId11"/>
    <p:sldId id="1514" r:id="rId12"/>
    <p:sldId id="1585" r:id="rId13"/>
    <p:sldId id="1599" r:id="rId14"/>
    <p:sldId id="1611" r:id="rId15"/>
    <p:sldId id="1558" r:id="rId16"/>
    <p:sldId id="1586" r:id="rId17"/>
    <p:sldId id="1587" r:id="rId18"/>
    <p:sldId id="1588" r:id="rId19"/>
    <p:sldId id="1567" r:id="rId20"/>
    <p:sldId id="1565" r:id="rId21"/>
    <p:sldId id="1590" r:id="rId22"/>
    <p:sldId id="1591" r:id="rId23"/>
    <p:sldId id="1589" r:id="rId24"/>
    <p:sldId id="1592" r:id="rId25"/>
    <p:sldId id="1593" r:id="rId26"/>
    <p:sldId id="1594" r:id="rId27"/>
    <p:sldId id="1595" r:id="rId28"/>
    <p:sldId id="1569" r:id="rId29"/>
    <p:sldId id="1572" r:id="rId30"/>
    <p:sldId id="1601" r:id="rId31"/>
    <p:sldId id="1559" r:id="rId32"/>
    <p:sldId id="1566" r:id="rId33"/>
    <p:sldId id="1602" r:id="rId34"/>
    <p:sldId id="1612" r:id="rId35"/>
    <p:sldId id="1603" r:id="rId36"/>
    <p:sldId id="1604" r:id="rId37"/>
    <p:sldId id="1613" r:id="rId38"/>
    <p:sldId id="1502" r:id="rId3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CBF0"/>
    <a:srgbClr val="8597BE"/>
    <a:srgbClr val="0D7595"/>
    <a:srgbClr val="005AA1"/>
    <a:srgbClr val="FCB713"/>
    <a:srgbClr val="002864"/>
    <a:srgbClr val="002050"/>
    <a:srgbClr val="00BCF2"/>
    <a:srgbClr val="FFCC00"/>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474" autoAdjust="0"/>
    <p:restoredTop sz="66159" autoAdjust="0"/>
  </p:normalViewPr>
  <p:slideViewPr>
    <p:cSldViewPr snapToGrid="0">
      <p:cViewPr varScale="1">
        <p:scale>
          <a:sx n="77" d="100"/>
          <a:sy n="77" d="100"/>
        </p:scale>
        <p:origin x="1080" y="10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1110"/>
    </p:cViewPr>
  </p:sorterViewPr>
  <p:notesViewPr>
    <p:cSldViewPr snapToGrid="0" showGuides="1">
      <p:cViewPr varScale="1">
        <p:scale>
          <a:sx n="91" d="100"/>
          <a:sy n="91" d="100"/>
        </p:scale>
        <p:origin x="375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slideMaster" Target="slideMasters/slideMaster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commentAuthors" Target="commentAuthors.xml"/><Relationship Id="rId47"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presProps" Target="presProps.xml"/></Relationships>
</file>

<file path=ppt/diagrams/_rels/data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image" Target="../media/image22.png"/><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diagrams/_rels/drawing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image" Target="../media/image23.png"/><Relationship Id="rId1" Type="http://schemas.openxmlformats.org/officeDocument/2006/relationships/image" Target="../media/image22.png"/><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3" csCatId="mainScheme" phldr="1"/>
      <dgm:spPr/>
      <dgm:t>
        <a:bodyPr/>
        <a:lstStyle/>
        <a:p>
          <a:endParaRPr lang="en-US"/>
        </a:p>
      </dgm:t>
    </dgm:pt>
    <dgm:pt modelId="{0FF8BA2A-500B-413D-8B7A-0FD72A53075A}">
      <dgm:prSet phldrT="[Text]" custT="1"/>
      <dgm:spPr/>
      <dgm:t>
        <a:bodyPr/>
        <a:lstStyle/>
        <a:p>
          <a:pPr algn="ctr"/>
          <a:r>
            <a:rPr lang="en-US" sz="2800" dirty="0">
              <a:latin typeface="+mj-lt"/>
            </a:rPr>
            <a:t>Business Understanding</a:t>
          </a:r>
        </a:p>
      </dgm:t>
    </dgm:pt>
    <dgm:pt modelId="{A445CB5E-895F-4150-B184-2C8283752FC5}" type="parTrans" cxnId="{A346880C-19BB-492E-86E8-A5888A7956E2}">
      <dgm:prSet/>
      <dgm:spPr/>
      <dgm:t>
        <a:bodyPr/>
        <a:lstStyle/>
        <a:p>
          <a:endParaRPr lang="en-US">
            <a:latin typeface="+mj-lt"/>
          </a:endParaRPr>
        </a:p>
      </dgm:t>
    </dgm:pt>
    <dgm:pt modelId="{F4903262-3BB8-4A76-A3AA-54C0993BC220}" type="sibTrans" cxnId="{A346880C-19BB-492E-86E8-A5888A7956E2}">
      <dgm:prSet/>
      <dgm:spPr/>
      <dgm:t>
        <a:bodyPr/>
        <a:lstStyle/>
        <a:p>
          <a:endParaRPr lang="en-US">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a:latin typeface="+mj-lt"/>
          </a:endParaRPr>
        </a:p>
      </dgm:t>
    </dgm:pt>
    <dgm:pt modelId="{C3FF912E-6EAA-40C0-8E91-AAAED8175040}" type="sibTrans" cxnId="{B844C6F1-2818-4F3A-97BB-A513A7A6487D}">
      <dgm:prSet/>
      <dgm:spPr/>
      <dgm:t>
        <a:bodyPr/>
        <a:lstStyle/>
        <a:p>
          <a:endParaRPr lang="en-US">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a:latin typeface="+mj-lt"/>
          </a:endParaRPr>
        </a:p>
      </dgm:t>
    </dgm:pt>
    <dgm:pt modelId="{C70C4ADA-4F3B-4BCA-9873-A32F1BD4BEED}" type="sibTrans" cxnId="{220E0694-B595-46BE-BDB9-2B1763BF7F42}">
      <dgm:prSet/>
      <dgm:spPr/>
      <dgm:t>
        <a:bodyPr/>
        <a:lstStyle/>
        <a:p>
          <a:endParaRPr lang="en-US">
            <a:latin typeface="+mj-lt"/>
          </a:endParaRPr>
        </a:p>
      </dgm:t>
    </dgm:pt>
    <dgm:pt modelId="{F1A8E0FB-6830-44B9-AD5D-2C6541803F4D}">
      <dgm:prSet phldrT="[Text]" custT="1"/>
      <dgm:spPr/>
      <dgm:t>
        <a:bodyPr/>
        <a:lstStyle/>
        <a:p>
          <a:pPr algn="ctr"/>
          <a:r>
            <a:rPr lang="en-US" sz="2800" dirty="0">
              <a:latin typeface="+mj-lt"/>
            </a:rPr>
            <a:t>Data Acquisition and Understanding</a:t>
          </a:r>
        </a:p>
      </dgm:t>
    </dgm:pt>
    <dgm:pt modelId="{BA9882FF-0D62-440B-AE35-07B5440B7352}" type="parTrans" cxnId="{DA864F5A-43C0-4EAB-ACD8-C653DCDBC285}">
      <dgm:prSet/>
      <dgm:spPr/>
      <dgm:t>
        <a:bodyPr/>
        <a:lstStyle/>
        <a:p>
          <a:endParaRPr lang="en-US">
            <a:latin typeface="+mj-lt"/>
          </a:endParaRPr>
        </a:p>
      </dgm:t>
    </dgm:pt>
    <dgm:pt modelId="{BE3BCC92-A824-45B0-AD74-589AA75A91ED}" type="sibTrans" cxnId="{DA864F5A-43C0-4EAB-ACD8-C653DCDBC285}">
      <dgm:prSet/>
      <dgm:spPr/>
      <dgm:t>
        <a:bodyPr/>
        <a:lstStyle/>
        <a:p>
          <a:endParaRPr lang="en-US">
            <a:latin typeface="+mj-lt"/>
          </a:endParaRPr>
        </a:p>
      </dgm:t>
    </dgm:pt>
    <dgm:pt modelId="{6DCAF490-84DF-45AB-95F8-850141BC8BDF}">
      <dgm:prSet phldrT="[Text]" custT="1"/>
      <dgm:spPr/>
      <dgm:t>
        <a:bodyPr/>
        <a:lstStyle/>
        <a:p>
          <a:r>
            <a:rPr lang="en-US" sz="2000" dirty="0">
              <a:latin typeface="+mj-lt"/>
            </a:rPr>
            <a:t>Ingest Data</a:t>
          </a:r>
        </a:p>
      </dgm:t>
    </dgm:pt>
    <dgm:pt modelId="{313354FE-947E-4C91-850E-55158EB5406E}" type="parTrans" cxnId="{DB01149F-013B-4AAC-83B8-EA5A02812FB1}">
      <dgm:prSet/>
      <dgm:spPr/>
      <dgm:t>
        <a:bodyPr/>
        <a:lstStyle/>
        <a:p>
          <a:endParaRPr lang="en-US">
            <a:latin typeface="+mj-lt"/>
          </a:endParaRPr>
        </a:p>
      </dgm:t>
    </dgm:pt>
    <dgm:pt modelId="{263CB43B-A0A5-48BB-9C20-6635267C3C22}" type="sibTrans" cxnId="{DB01149F-013B-4AAC-83B8-EA5A02812FB1}">
      <dgm:prSet/>
      <dgm:spPr/>
      <dgm:t>
        <a:bodyPr/>
        <a:lstStyle/>
        <a:p>
          <a:endParaRPr lang="en-US">
            <a:latin typeface="+mj-lt"/>
          </a:endParaRPr>
        </a:p>
      </dgm:t>
    </dgm:pt>
    <dgm:pt modelId="{FFA8810D-171E-4ADC-9CA8-AD57E9D504B9}">
      <dgm:prSet phldrT="[Text]" custT="1"/>
      <dgm:spPr/>
      <dgm:t>
        <a:bodyPr/>
        <a:lstStyle/>
        <a:p>
          <a:r>
            <a:rPr lang="en-US" sz="2000" dirty="0">
              <a:latin typeface="+mj-lt"/>
            </a:rPr>
            <a:t>Explore Data</a:t>
          </a:r>
        </a:p>
      </dgm:t>
    </dgm:pt>
    <dgm:pt modelId="{5D65951A-CE03-4794-9B2D-0A910A6F7FFB}" type="parTrans" cxnId="{E0CB53AF-1846-4839-A817-1BC95F8C73F9}">
      <dgm:prSet/>
      <dgm:spPr/>
      <dgm:t>
        <a:bodyPr/>
        <a:lstStyle/>
        <a:p>
          <a:endParaRPr lang="en-US">
            <a:latin typeface="+mj-lt"/>
          </a:endParaRPr>
        </a:p>
      </dgm:t>
    </dgm:pt>
    <dgm:pt modelId="{39C8D19E-6ADE-404A-843B-5F7020E72704}" type="sibTrans" cxnId="{E0CB53AF-1846-4839-A817-1BC95F8C73F9}">
      <dgm:prSet/>
      <dgm:spPr/>
      <dgm:t>
        <a:bodyPr/>
        <a:lstStyle/>
        <a:p>
          <a:endParaRPr lang="en-US">
            <a:latin typeface="+mj-lt"/>
          </a:endParaRPr>
        </a:p>
      </dgm:t>
    </dgm:pt>
    <dgm:pt modelId="{D66E06A0-8A7E-4EC6-8113-DDE9A8B91FA6}">
      <dgm:prSet phldrT="[Text]" custT="1"/>
      <dgm:spPr/>
      <dgm:t>
        <a:bodyPr/>
        <a:lstStyle/>
        <a:p>
          <a:pPr algn="ctr"/>
          <a:r>
            <a:rPr lang="en-US" sz="2800" dirty="0">
              <a:latin typeface="+mj-lt"/>
            </a:rPr>
            <a:t>Modeling</a:t>
          </a:r>
        </a:p>
      </dgm:t>
    </dgm:pt>
    <dgm:pt modelId="{C867E6D7-68AF-43C6-9E80-BCCDD787550D}" type="parTrans" cxnId="{BEEC91A6-BF3F-4E21-859A-6D47ACAB8869}">
      <dgm:prSet/>
      <dgm:spPr/>
      <dgm:t>
        <a:bodyPr/>
        <a:lstStyle/>
        <a:p>
          <a:endParaRPr lang="en-US">
            <a:latin typeface="+mj-lt"/>
          </a:endParaRPr>
        </a:p>
      </dgm:t>
    </dgm:pt>
    <dgm:pt modelId="{4B0A02DB-F299-4AF6-A72B-B326FF7FE0BF}" type="sibTrans" cxnId="{BEEC91A6-BF3F-4E21-859A-6D47ACAB8869}">
      <dgm:prSet/>
      <dgm:spPr/>
      <dgm:t>
        <a:bodyPr/>
        <a:lstStyle/>
        <a:p>
          <a:endParaRPr lang="en-US">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a:latin typeface="+mj-lt"/>
          </a:endParaRPr>
        </a:p>
      </dgm:t>
    </dgm:pt>
    <dgm:pt modelId="{1759AAC5-ADE9-4C55-8CBC-F1BA87C7A449}" type="sibTrans" cxnId="{61EC2C2C-336E-4152-BF38-E133255426BA}">
      <dgm:prSet/>
      <dgm:spPr/>
      <dgm:t>
        <a:bodyPr/>
        <a:lstStyle/>
        <a:p>
          <a:endParaRPr lang="en-US">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a:latin typeface="+mj-lt"/>
          </a:endParaRPr>
        </a:p>
      </dgm:t>
    </dgm:pt>
    <dgm:pt modelId="{7ECF0E78-DA31-4B08-B8BA-D36DB4135973}" type="sibTrans" cxnId="{F0686254-8BC6-438F-8EFC-387D3C1B4582}">
      <dgm:prSet/>
      <dgm:spPr/>
      <dgm:t>
        <a:bodyPr/>
        <a:lstStyle/>
        <a:p>
          <a:endParaRPr lang="en-US">
            <a:latin typeface="+mj-lt"/>
          </a:endParaRPr>
        </a:p>
      </dgm:t>
    </dgm:pt>
    <dgm:pt modelId="{31989D70-38F8-40B4-A5B4-5B64244B04DB}">
      <dgm:prSet phldrT="[Text]" custT="1"/>
      <dgm:spPr/>
      <dgm:t>
        <a:bodyPr/>
        <a:lstStyle/>
        <a:p>
          <a:pPr algn="ctr"/>
          <a:r>
            <a:rPr lang="en-US" sz="2800" dirty="0">
              <a:latin typeface="+mj-lt"/>
            </a:rPr>
            <a:t>Deployment</a:t>
          </a:r>
        </a:p>
      </dgm:t>
    </dgm:pt>
    <dgm:pt modelId="{E572721F-5C44-451C-B622-59B69949FB6F}" type="parTrans" cxnId="{991DC740-DAA8-4D0F-9BAB-A0D216E7CC9C}">
      <dgm:prSet/>
      <dgm:spPr/>
      <dgm:t>
        <a:bodyPr/>
        <a:lstStyle/>
        <a:p>
          <a:endParaRPr lang="en-US">
            <a:latin typeface="+mj-lt"/>
          </a:endParaRPr>
        </a:p>
      </dgm:t>
    </dgm:pt>
    <dgm:pt modelId="{FF3730C5-5E1C-4ACF-986C-1F8BDC2A87DC}" type="sibTrans" cxnId="{991DC740-DAA8-4D0F-9BAB-A0D216E7CC9C}">
      <dgm:prSet/>
      <dgm:spPr/>
      <dgm:t>
        <a:bodyPr/>
        <a:lstStyle/>
        <a:p>
          <a:endParaRPr lang="en-US">
            <a:latin typeface="+mj-lt"/>
          </a:endParaRPr>
        </a:p>
      </dgm:t>
    </dgm:pt>
    <dgm:pt modelId="{75DF6D0E-EF2D-4899-8D56-11F561E3DB25}">
      <dgm:prSet phldrT="[Text]" custT="1"/>
      <dgm:spPr/>
      <dgm:t>
        <a:bodyPr/>
        <a:lstStyle/>
        <a:p>
          <a:pPr algn="ctr"/>
          <a:r>
            <a:rPr lang="en-US" sz="2800" dirty="0">
              <a:latin typeface="+mj-lt"/>
            </a:rPr>
            <a:t>Customer Acceptance</a:t>
          </a:r>
        </a:p>
      </dgm:t>
    </dgm:pt>
    <dgm:pt modelId="{510C85D3-5932-4392-B61F-F44832C002FA}" type="parTrans" cxnId="{6D864F09-96B6-4444-95BB-D36241D055AD}">
      <dgm:prSet/>
      <dgm:spPr/>
      <dgm:t>
        <a:bodyPr/>
        <a:lstStyle/>
        <a:p>
          <a:endParaRPr lang="en-US">
            <a:latin typeface="+mj-lt"/>
          </a:endParaRPr>
        </a:p>
      </dgm:t>
    </dgm:pt>
    <dgm:pt modelId="{EEE1824F-AA0C-4316-B13D-ED5B6C4A0BFF}" type="sibTrans" cxnId="{6D864F09-96B6-4444-95BB-D36241D055AD}">
      <dgm:prSet/>
      <dgm:spPr/>
      <dgm:t>
        <a:bodyPr/>
        <a:lstStyle/>
        <a:p>
          <a:endParaRPr lang="en-US">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a:latin typeface="+mj-lt"/>
          </a:endParaRPr>
        </a:p>
      </dgm:t>
    </dgm:pt>
    <dgm:pt modelId="{71EEF2D0-2FC1-4663-8EEF-F8400FED6EFD}" type="sibTrans" cxnId="{F9E74B76-F3C8-474B-BE2E-672A4119380A}">
      <dgm:prSet/>
      <dgm:spPr/>
      <dgm:t>
        <a:bodyPr/>
        <a:lstStyle/>
        <a:p>
          <a:endParaRPr lang="en-US">
            <a:latin typeface="+mj-lt"/>
          </a:endParaRPr>
        </a:p>
      </dgm:t>
    </dgm:pt>
    <dgm:pt modelId="{0EBDD81E-61F5-4638-8D23-E64C5784A7CF}">
      <dgm:prSet phldrT="[Text]" custT="1"/>
      <dgm:spPr/>
      <dgm:t>
        <a:bodyPr/>
        <a:lstStyle/>
        <a:p>
          <a:r>
            <a:rPr lang="en-US" sz="2000" dirty="0">
              <a:latin typeface="+mj-lt"/>
            </a:rPr>
            <a:t>Testing and Validation</a:t>
          </a:r>
        </a:p>
      </dgm:t>
    </dgm:pt>
    <dgm:pt modelId="{5BB68B6B-2470-4B4F-B825-03319C46AB79}" type="parTrans" cxnId="{0652195D-79AA-41CB-A507-64DF25821FDC}">
      <dgm:prSet/>
      <dgm:spPr/>
      <dgm:t>
        <a:bodyPr/>
        <a:lstStyle/>
        <a:p>
          <a:endParaRPr lang="en-US">
            <a:latin typeface="+mj-lt"/>
          </a:endParaRPr>
        </a:p>
      </dgm:t>
    </dgm:pt>
    <dgm:pt modelId="{91158606-88ED-478A-99A3-FF66895B49FF}" type="sibTrans" cxnId="{0652195D-79AA-41CB-A507-64DF25821FDC}">
      <dgm:prSet/>
      <dgm:spPr/>
      <dgm:t>
        <a:bodyPr/>
        <a:lstStyle/>
        <a:p>
          <a:endParaRPr lang="en-US">
            <a:latin typeface="+mj-lt"/>
          </a:endParaRPr>
        </a:p>
      </dgm:t>
    </dgm:pt>
    <dgm:pt modelId="{8A560357-68DD-41D8-841B-C94F1FF7F8C1}">
      <dgm:prSet phldrT="[Text]" custT="1"/>
      <dgm:spPr/>
      <dgm:t>
        <a:bodyPr/>
        <a:lstStyle/>
        <a:p>
          <a:r>
            <a:rPr lang="en-US" sz="2000" dirty="0">
              <a:latin typeface="+mj-lt"/>
            </a:rPr>
            <a:t>Update Data</a:t>
          </a:r>
        </a:p>
      </dgm:t>
    </dgm:pt>
    <dgm:pt modelId="{3BC3B257-E716-47FF-9C4E-A1CCC502A26F}" type="parTrans" cxnId="{6D9D5740-A78E-432A-A19B-79A7629DFBD0}">
      <dgm:prSet/>
      <dgm:spPr/>
      <dgm:t>
        <a:bodyPr/>
        <a:lstStyle/>
        <a:p>
          <a:endParaRPr lang="en-US">
            <a:latin typeface="+mj-lt"/>
          </a:endParaRPr>
        </a:p>
      </dgm:t>
    </dgm:pt>
    <dgm:pt modelId="{0F75D6C4-A5C5-4C0B-A3E7-E1F9127F0B24}" type="sibTrans" cxnId="{6D9D5740-A78E-432A-A19B-79A7629DFBD0}">
      <dgm:prSet/>
      <dgm:spPr/>
      <dgm:t>
        <a:bodyPr/>
        <a:lstStyle/>
        <a:p>
          <a:endParaRPr lang="en-US">
            <a:latin typeface="+mj-lt"/>
          </a:endParaRPr>
        </a:p>
      </dgm:t>
    </dgm:pt>
    <dgm:pt modelId="{051E23BA-27D6-402B-8FD0-643279078F48}">
      <dgm:prSet phldrT="[Text]" custT="1"/>
      <dgm:spPr/>
      <dgm:t>
        <a:bodyPr/>
        <a:lstStyle/>
        <a:p>
          <a:r>
            <a:rPr lang="en-US" sz="2000" dirty="0">
              <a:latin typeface="+mj-lt"/>
            </a:rPr>
            <a:t>Handoff</a:t>
          </a:r>
        </a:p>
      </dgm:t>
    </dgm:pt>
    <dgm:pt modelId="{DA361144-F3E9-4156-9CC2-FE98E458196C}" type="parTrans" cxnId="{9D250ACB-3782-4169-9513-D5939A72E14C}">
      <dgm:prSet/>
      <dgm:spPr/>
      <dgm:t>
        <a:bodyPr/>
        <a:lstStyle/>
        <a:p>
          <a:endParaRPr lang="en-US">
            <a:latin typeface="+mj-lt"/>
          </a:endParaRPr>
        </a:p>
      </dgm:t>
    </dgm:pt>
    <dgm:pt modelId="{AE55AD9A-A016-48D5-8B34-AF4339F64545}" type="sibTrans" cxnId="{9D250ACB-3782-4169-9513-D5939A72E14C}">
      <dgm:prSet/>
      <dgm:spPr/>
      <dgm:t>
        <a:bodyPr/>
        <a:lstStyle/>
        <a:p>
          <a:endParaRPr lang="en-US">
            <a:latin typeface="+mj-lt"/>
          </a:endParaRPr>
        </a:p>
      </dgm:t>
    </dgm:pt>
    <dgm:pt modelId="{22DA92B9-9C40-4A25-8285-966799791BE7}">
      <dgm:prSet phldrT="[Text]" custT="1"/>
      <dgm:spPr/>
      <dgm:t>
        <a:bodyPr/>
        <a:lstStyle/>
        <a:p>
          <a:r>
            <a:rPr lang="en-US" sz="2000" dirty="0">
              <a:latin typeface="+mj-lt"/>
            </a:rPr>
            <a:t>Re-train and re-score</a:t>
          </a:r>
        </a:p>
      </dgm:t>
    </dgm:pt>
    <dgm:pt modelId="{31A0D76F-F3CA-4A56-BA36-A4E6E0932F46}" type="parTrans" cxnId="{0E99CA05-F61F-4393-A01F-8CCEDBA18F50}">
      <dgm:prSet/>
      <dgm:spPr/>
      <dgm:t>
        <a:bodyPr/>
        <a:lstStyle/>
        <a:p>
          <a:endParaRPr lang="en-US">
            <a:latin typeface="+mj-lt"/>
          </a:endParaRPr>
        </a:p>
      </dgm:t>
    </dgm:pt>
    <dgm:pt modelId="{C2D43770-B53D-4E3F-BFD7-DA47BF161F8F}" type="sibTrans" cxnId="{0E99CA05-F61F-4393-A01F-8CCEDBA18F50}">
      <dgm:prSet/>
      <dgm:spPr/>
      <dgm:t>
        <a:bodyPr/>
        <a:lstStyle/>
        <a:p>
          <a:endParaRPr lang="en-US">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(MRS)</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69A9F4D-AEB0-214D-8860-3A37A6217F00}"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n-US"/>
        </a:p>
      </dgm:t>
    </dgm:pt>
    <dgm:pt modelId="{03F2160B-B8D6-3E46-B2A2-0C35FF6BBD34}">
      <dgm:prSet phldrT="[Text]" custT="1"/>
      <dgm:spPr>
        <a:solidFill>
          <a:schemeClr val="tx2"/>
        </a:solidFill>
      </dgm:spPr>
      <dgm:t>
        <a:bodyPr/>
        <a:lstStyle/>
        <a:p>
          <a:r>
            <a:rPr lang="en-US" sz="3600" b="0" dirty="0">
              <a:latin typeface="+mj-lt"/>
            </a:rPr>
            <a:t>Microsoft R Open</a:t>
          </a:r>
        </a:p>
      </dgm:t>
    </dgm:pt>
    <dgm:pt modelId="{5799CB1B-BBC7-7B47-B83D-17ED344914C9}" type="parTrans" cxnId="{08F6FD1B-52CA-084D-B452-787F63DF53CF}">
      <dgm:prSet/>
      <dgm:spPr/>
      <dgm:t>
        <a:bodyPr/>
        <a:lstStyle/>
        <a:p>
          <a:endParaRPr lang="en-US" sz="1600"/>
        </a:p>
      </dgm:t>
    </dgm:pt>
    <dgm:pt modelId="{69AABAC4-903E-B548-A299-8F691FE5871C}" type="sibTrans" cxnId="{08F6FD1B-52CA-084D-B452-787F63DF53CF}">
      <dgm:prSet/>
      <dgm:spPr/>
      <dgm:t>
        <a:bodyPr/>
        <a:lstStyle/>
        <a:p>
          <a:endParaRPr lang="en-US" sz="1600"/>
        </a:p>
      </dgm:t>
    </dgm:pt>
    <dgm:pt modelId="{6B5AFCFF-0413-5A47-8D14-0CD38DBD11E0}">
      <dgm:prSet phldrT="[Text]" custT="1"/>
      <dgm:spPr>
        <a:solidFill>
          <a:schemeClr val="tx2"/>
        </a:solidFill>
      </dgm:spPr>
      <dgm:t>
        <a:bodyPr/>
        <a:lstStyle/>
        <a:p>
          <a:r>
            <a:rPr lang="en-US" sz="3600" b="0" dirty="0">
              <a:latin typeface="+mj-lt"/>
            </a:rPr>
            <a:t>SQL Server R Services</a:t>
          </a:r>
        </a:p>
      </dgm:t>
    </dgm:pt>
    <dgm:pt modelId="{F46C267E-BE7A-474F-B742-267FD30A1D90}" type="parTrans" cxnId="{D176625C-35DE-814B-AEEF-8FAE0DE89B83}">
      <dgm:prSet/>
      <dgm:spPr/>
      <dgm:t>
        <a:bodyPr/>
        <a:lstStyle/>
        <a:p>
          <a:endParaRPr lang="en-US" sz="1600"/>
        </a:p>
      </dgm:t>
    </dgm:pt>
    <dgm:pt modelId="{5CCBD99D-240E-644C-BDC5-36A8862638C0}" type="sibTrans" cxnId="{D176625C-35DE-814B-AEEF-8FAE0DE89B83}">
      <dgm:prSet/>
      <dgm:spPr/>
      <dgm:t>
        <a:bodyPr/>
        <a:lstStyle/>
        <a:p>
          <a:endParaRPr lang="en-US" sz="1600"/>
        </a:p>
      </dgm:t>
    </dgm:pt>
    <dgm:pt modelId="{4904CF5D-1164-B34E-92F3-2C598CE4BAF8}">
      <dgm:prSet custT="1"/>
      <dgm:spPr/>
      <dgm:t>
        <a:bodyPr/>
        <a:lstStyle/>
        <a:p>
          <a:r>
            <a:rPr lang="en-US" sz="2000" b="0" dirty="0">
              <a:latin typeface="+mj-lt"/>
            </a:rPr>
            <a:t>Free and open source R distribution</a:t>
          </a:r>
        </a:p>
      </dgm:t>
    </dgm:pt>
    <dgm:pt modelId="{BCEA0ADB-A29F-E746-967D-8EE8C758D4CB}" type="parTrans" cxnId="{77F87FA4-5AA6-FF45-8D12-D75AC8CD5734}">
      <dgm:prSet/>
      <dgm:spPr/>
      <dgm:t>
        <a:bodyPr/>
        <a:lstStyle/>
        <a:p>
          <a:endParaRPr lang="en-US" sz="1600"/>
        </a:p>
      </dgm:t>
    </dgm:pt>
    <dgm:pt modelId="{933AC4A8-7F63-4B46-AA08-7E8E6BF1C883}" type="sibTrans" cxnId="{77F87FA4-5AA6-FF45-8D12-D75AC8CD5734}">
      <dgm:prSet/>
      <dgm:spPr/>
      <dgm:t>
        <a:bodyPr/>
        <a:lstStyle/>
        <a:p>
          <a:endParaRPr lang="en-US" sz="1600"/>
        </a:p>
      </dgm:t>
    </dgm:pt>
    <dgm:pt modelId="{8839BBE4-2D3F-6F4B-B15C-FA0E85776004}">
      <dgm:prSet custT="1"/>
      <dgm:spPr/>
      <dgm:t>
        <a:bodyPr/>
        <a:lstStyle/>
        <a:p>
          <a:r>
            <a:rPr lang="en-US" sz="2000" b="0" dirty="0">
              <a:latin typeface="+mj-lt"/>
            </a:rPr>
            <a:t>Built in Advanced Analytics and Stand Alone Server Capability</a:t>
          </a:r>
        </a:p>
      </dgm:t>
    </dgm:pt>
    <dgm:pt modelId="{8DDF8CB2-AB58-E44A-947A-941830444E3E}" type="parTrans" cxnId="{861AABED-7E80-7746-B9DB-4DB2B954C273}">
      <dgm:prSet/>
      <dgm:spPr/>
      <dgm:t>
        <a:bodyPr/>
        <a:lstStyle/>
        <a:p>
          <a:endParaRPr lang="en-US" sz="1600"/>
        </a:p>
      </dgm:t>
    </dgm:pt>
    <dgm:pt modelId="{A7A834D4-BD10-554C-937C-1F0562ED2946}" type="sibTrans" cxnId="{861AABED-7E80-7746-B9DB-4DB2B954C273}">
      <dgm:prSet/>
      <dgm:spPr/>
      <dgm:t>
        <a:bodyPr/>
        <a:lstStyle/>
        <a:p>
          <a:endParaRPr lang="en-US" sz="1600"/>
        </a:p>
      </dgm:t>
    </dgm:pt>
    <dgm:pt modelId="{90A80509-836E-EB41-B813-845319ACF31B}">
      <dgm:prSet custT="1"/>
      <dgm:spPr/>
      <dgm:t>
        <a:bodyPr/>
        <a:lstStyle/>
        <a:p>
          <a:r>
            <a:rPr lang="en-US" sz="2000" b="0" dirty="0">
              <a:latin typeface="+mj-lt"/>
            </a:rPr>
            <a:t>Enhanced and distributed by Revolution Analytics</a:t>
          </a:r>
        </a:p>
      </dgm:t>
    </dgm:pt>
    <dgm:pt modelId="{0DCCC00E-8D76-4042-BC43-1C3B1D0B585F}" type="parTrans" cxnId="{DD53E735-488B-0244-BA22-89DD3605862F}">
      <dgm:prSet/>
      <dgm:spPr/>
      <dgm:t>
        <a:bodyPr/>
        <a:lstStyle/>
        <a:p>
          <a:endParaRPr lang="en-US" sz="1600"/>
        </a:p>
      </dgm:t>
    </dgm:pt>
    <dgm:pt modelId="{42D039D6-2A48-964D-88A8-E4ACF1E6E7A5}" type="sibTrans" cxnId="{DD53E735-488B-0244-BA22-89DD3605862F}">
      <dgm:prSet/>
      <dgm:spPr/>
      <dgm:t>
        <a:bodyPr/>
        <a:lstStyle/>
        <a:p>
          <a:endParaRPr lang="en-US" sz="1600"/>
        </a:p>
      </dgm:t>
    </dgm:pt>
    <dgm:pt modelId="{D8C0A8BA-1C3D-E54B-BFAA-CA37492C5C60}">
      <dgm:prSet custT="1"/>
      <dgm:spPr/>
      <dgm:t>
        <a:bodyPr/>
        <a:lstStyle/>
        <a:p>
          <a:r>
            <a:rPr lang="en-US" sz="2000" b="0" dirty="0">
              <a:latin typeface="+mj-lt"/>
            </a:rPr>
            <a:t>Leverages the Benefits of SQL 2016 Enterprise Edition</a:t>
          </a:r>
        </a:p>
      </dgm:t>
    </dgm:pt>
    <dgm:pt modelId="{5AC8E379-EF3C-374C-B881-1A48DAE2D574}" type="parTrans" cxnId="{15AA4CA5-184B-164F-AF73-A842E23304A2}">
      <dgm:prSet/>
      <dgm:spPr/>
      <dgm:t>
        <a:bodyPr/>
        <a:lstStyle/>
        <a:p>
          <a:endParaRPr lang="en-US" sz="1600"/>
        </a:p>
      </dgm:t>
    </dgm:pt>
    <dgm:pt modelId="{D2C981AB-798D-D341-957A-C91FC11A36BD}" type="sibTrans" cxnId="{15AA4CA5-184B-164F-AF73-A842E23304A2}">
      <dgm:prSet/>
      <dgm:spPr/>
      <dgm:t>
        <a:bodyPr/>
        <a:lstStyle/>
        <a:p>
          <a:endParaRPr lang="en-US" sz="1600"/>
        </a:p>
      </dgm:t>
    </dgm:pt>
    <dgm:pt modelId="{E8BAD4F9-F62D-481D-A2A0-528F6FAABF87}">
      <dgm:prSet custT="1"/>
      <dgm:spPr/>
      <dgm:t>
        <a:bodyPr/>
        <a:lstStyle/>
        <a:p>
          <a:r>
            <a:rPr lang="en-US" sz="2000" b="0" dirty="0">
              <a:latin typeface="+mj-lt"/>
            </a:rPr>
            <a:t>Microsoft R Server for </a:t>
          </a:r>
          <a:r>
            <a:rPr lang="en-US" sz="2000" b="0" dirty="0" err="1">
              <a:latin typeface="+mj-lt"/>
            </a:rPr>
            <a:t>Redhat</a:t>
          </a:r>
          <a:r>
            <a:rPr lang="en-US" sz="2000" b="0" dirty="0">
              <a:latin typeface="+mj-lt"/>
            </a:rPr>
            <a:t> Linux</a:t>
          </a:r>
        </a:p>
      </dgm:t>
    </dgm:pt>
    <dgm:pt modelId="{DD91F3A6-41A3-4388-BEF0-B1D0EB67A20F}" type="parTrans" cxnId="{343DCDB9-B286-464B-8BFC-F716B57476A1}">
      <dgm:prSet/>
      <dgm:spPr/>
      <dgm:t>
        <a:bodyPr/>
        <a:lstStyle/>
        <a:p>
          <a:endParaRPr lang="en-US"/>
        </a:p>
      </dgm:t>
    </dgm:pt>
    <dgm:pt modelId="{FB86FAB3-1EFB-4D69-A224-EB7113F76AF1}" type="sibTrans" cxnId="{343DCDB9-B286-464B-8BFC-F716B57476A1}">
      <dgm:prSet/>
      <dgm:spPr/>
      <dgm:t>
        <a:bodyPr/>
        <a:lstStyle/>
        <a:p>
          <a:endParaRPr lang="en-US"/>
        </a:p>
      </dgm:t>
    </dgm:pt>
    <dgm:pt modelId="{5926DD9F-AAD4-46FE-B440-A08DB3597CEE}">
      <dgm:prSet custT="1"/>
      <dgm:spPr/>
      <dgm:t>
        <a:bodyPr/>
        <a:lstStyle/>
        <a:p>
          <a:r>
            <a:rPr lang="en-US" sz="2000" b="0" dirty="0">
              <a:latin typeface="+mj-lt"/>
            </a:rPr>
            <a:t>Microsoft R Server for SUSE Linux</a:t>
          </a:r>
        </a:p>
      </dgm:t>
    </dgm:pt>
    <dgm:pt modelId="{C27A67B9-CFA6-4313-8F48-320E922FA7F6}" type="parTrans" cxnId="{573F244E-04BA-4EA7-95A6-6680A8421736}">
      <dgm:prSet/>
      <dgm:spPr/>
      <dgm:t>
        <a:bodyPr/>
        <a:lstStyle/>
        <a:p>
          <a:endParaRPr lang="en-US"/>
        </a:p>
      </dgm:t>
    </dgm:pt>
    <dgm:pt modelId="{0169EA2E-18AA-460D-B540-375803B4365B}" type="sibTrans" cxnId="{573F244E-04BA-4EA7-95A6-6680A8421736}">
      <dgm:prSet/>
      <dgm:spPr/>
      <dgm:t>
        <a:bodyPr/>
        <a:lstStyle/>
        <a:p>
          <a:endParaRPr lang="en-US"/>
        </a:p>
      </dgm:t>
    </dgm:pt>
    <dgm:pt modelId="{04344E3D-C36A-4B0C-AC8A-5805892CE8BC}">
      <dgm:prSet custT="1"/>
      <dgm:spPr/>
      <dgm:t>
        <a:bodyPr/>
        <a:lstStyle/>
        <a:p>
          <a:r>
            <a:rPr lang="en-US" sz="2000" b="0" dirty="0">
              <a:latin typeface="+mj-lt"/>
            </a:rPr>
            <a:t>Microsoft R Server for Teradata DB</a:t>
          </a:r>
        </a:p>
      </dgm:t>
    </dgm:pt>
    <dgm:pt modelId="{8597BE08-F42E-407F-98E8-91CB873EDCF0}" type="parTrans" cxnId="{811AD1E6-117D-4E96-B262-402CAF247D37}">
      <dgm:prSet/>
      <dgm:spPr/>
      <dgm:t>
        <a:bodyPr/>
        <a:lstStyle/>
        <a:p>
          <a:endParaRPr lang="en-US"/>
        </a:p>
      </dgm:t>
    </dgm:pt>
    <dgm:pt modelId="{29552AD9-5E27-4653-97BA-C3809A0DB990}" type="sibTrans" cxnId="{811AD1E6-117D-4E96-B262-402CAF247D37}">
      <dgm:prSet/>
      <dgm:spPr/>
      <dgm:t>
        <a:bodyPr/>
        <a:lstStyle/>
        <a:p>
          <a:endParaRPr lang="en-US"/>
        </a:p>
      </dgm:t>
    </dgm:pt>
    <dgm:pt modelId="{686972A2-987E-43CF-A40D-E2F05B89BC43}">
      <dgm:prSet custT="1"/>
      <dgm:spPr/>
      <dgm:t>
        <a:bodyPr/>
        <a:lstStyle/>
        <a:p>
          <a:r>
            <a:rPr lang="en-US" sz="2000" b="0" dirty="0">
              <a:latin typeface="+mj-lt"/>
            </a:rPr>
            <a:t>Microsoft R Server for Hadoop on </a:t>
          </a:r>
          <a:r>
            <a:rPr lang="en-US" sz="2000" b="0" dirty="0" err="1">
              <a:latin typeface="+mj-lt"/>
            </a:rPr>
            <a:t>Redhat</a:t>
          </a:r>
          <a:endParaRPr lang="en-US" sz="2000" b="0" dirty="0">
            <a:latin typeface="+mj-lt"/>
          </a:endParaRPr>
        </a:p>
      </dgm:t>
    </dgm:pt>
    <dgm:pt modelId="{2FFF3AC8-9338-48F9-8E76-D8557C232BF2}" type="parTrans" cxnId="{64E320DB-B48B-495E-9D7B-69E9F38E299A}">
      <dgm:prSet/>
      <dgm:spPr/>
      <dgm:t>
        <a:bodyPr/>
        <a:lstStyle/>
        <a:p>
          <a:endParaRPr lang="en-US"/>
        </a:p>
      </dgm:t>
    </dgm:pt>
    <dgm:pt modelId="{029FD25C-AE10-442D-97AB-2B90A29ED19C}" type="sibTrans" cxnId="{64E320DB-B48B-495E-9D7B-69E9F38E299A}">
      <dgm:prSet/>
      <dgm:spPr/>
      <dgm:t>
        <a:bodyPr/>
        <a:lstStyle/>
        <a:p>
          <a:endParaRPr lang="en-US"/>
        </a:p>
      </dgm:t>
    </dgm:pt>
    <dgm:pt modelId="{C9670C51-9D1D-4B78-8F06-6C77861CCA14}">
      <dgm:prSet custT="1"/>
      <dgm:spPr>
        <a:solidFill>
          <a:schemeClr val="tx2"/>
        </a:solidFill>
      </dgm:spPr>
      <dgm:t>
        <a:bodyPr/>
        <a:lstStyle/>
        <a:p>
          <a:r>
            <a:rPr lang="en-US" sz="3600" b="0">
              <a:latin typeface="+mj-lt"/>
            </a:rPr>
            <a:t>Microsoft R Server</a:t>
          </a:r>
          <a:endParaRPr lang="en-US" sz="3600" b="0" dirty="0">
            <a:latin typeface="+mj-lt"/>
          </a:endParaRPr>
        </a:p>
      </dgm:t>
    </dgm:pt>
    <dgm:pt modelId="{703E80D8-16B5-4432-AC53-8EFD23DB9EA1}" type="parTrans" cxnId="{CC31B0DC-E1B4-4A48-A05B-C9A90F04CD73}">
      <dgm:prSet/>
      <dgm:spPr/>
      <dgm:t>
        <a:bodyPr/>
        <a:lstStyle/>
        <a:p>
          <a:endParaRPr lang="en-US"/>
        </a:p>
      </dgm:t>
    </dgm:pt>
    <dgm:pt modelId="{FEFB0845-4EF9-49CA-9A5A-6915CBD79FEE}" type="sibTrans" cxnId="{CC31B0DC-E1B4-4A48-A05B-C9A90F04CD73}">
      <dgm:prSet/>
      <dgm:spPr/>
      <dgm:t>
        <a:bodyPr/>
        <a:lstStyle/>
        <a:p>
          <a:endParaRPr lang="en-US"/>
        </a:p>
      </dgm:t>
    </dgm:pt>
    <dgm:pt modelId="{AFDEF3D0-366F-6F45-A0B0-42AA7143D72A}" type="pres">
      <dgm:prSet presAssocID="{669A9F4D-AEB0-214D-8860-3A37A6217F00}" presName="linear" presStyleCnt="0">
        <dgm:presLayoutVars>
          <dgm:dir/>
          <dgm:animLvl val="lvl"/>
          <dgm:resizeHandles val="exact"/>
        </dgm:presLayoutVars>
      </dgm:prSet>
      <dgm:spPr/>
    </dgm:pt>
    <dgm:pt modelId="{4E69DA9B-5D00-FC40-8E6E-961A2DF2BD95}" type="pres">
      <dgm:prSet presAssocID="{03F2160B-B8D6-3E46-B2A2-0C35FF6BBD34}" presName="parentLin" presStyleCnt="0"/>
      <dgm:spPr/>
    </dgm:pt>
    <dgm:pt modelId="{799B8D7F-321A-184D-8DC1-BB7CD9DD35AB}" type="pres">
      <dgm:prSet presAssocID="{03F2160B-B8D6-3E46-B2A2-0C35FF6BBD34}" presName="parentLeftMargin" presStyleLbl="node1" presStyleIdx="0" presStyleCnt="3"/>
      <dgm:spPr/>
    </dgm:pt>
    <dgm:pt modelId="{CC1BB18B-B87B-9640-AA7C-10151CE1B699}" type="pres">
      <dgm:prSet presAssocID="{03F2160B-B8D6-3E46-B2A2-0C35FF6BBD34}" presName="parentText" presStyleLbl="node1" presStyleIdx="0" presStyleCnt="3" custScaleY="95596" custLinFactNeighborX="12817" custLinFactNeighborY="343">
        <dgm:presLayoutVars>
          <dgm:chMax val="0"/>
          <dgm:bulletEnabled val="1"/>
        </dgm:presLayoutVars>
      </dgm:prSet>
      <dgm:spPr/>
    </dgm:pt>
    <dgm:pt modelId="{BBFECA43-C288-D84A-8200-EFC0E20D7559}" type="pres">
      <dgm:prSet presAssocID="{03F2160B-B8D6-3E46-B2A2-0C35FF6BBD34}" presName="negativeSpace" presStyleCnt="0"/>
      <dgm:spPr/>
    </dgm:pt>
    <dgm:pt modelId="{EE4C4B62-8C5C-7844-AAB8-796CF2DE6A8C}" type="pres">
      <dgm:prSet presAssocID="{03F2160B-B8D6-3E46-B2A2-0C35FF6BBD34}" presName="childText" presStyleLbl="conFgAcc1" presStyleIdx="0" presStyleCnt="3">
        <dgm:presLayoutVars>
          <dgm:bulletEnabled val="1"/>
        </dgm:presLayoutVars>
      </dgm:prSet>
      <dgm:spPr/>
    </dgm:pt>
    <dgm:pt modelId="{E173FD67-F084-D145-A738-0D31882B03F4}" type="pres">
      <dgm:prSet presAssocID="{69AABAC4-903E-B548-A299-8F691FE5871C}" presName="spaceBetweenRectangles" presStyleCnt="0"/>
      <dgm:spPr/>
    </dgm:pt>
    <dgm:pt modelId="{12F5CDB5-E229-FE47-84C7-B7001D8D8624}" type="pres">
      <dgm:prSet presAssocID="{6B5AFCFF-0413-5A47-8D14-0CD38DBD11E0}" presName="parentLin" presStyleCnt="0"/>
      <dgm:spPr/>
    </dgm:pt>
    <dgm:pt modelId="{48CB4575-940D-ED4D-85E0-2C17E2D5DF83}" type="pres">
      <dgm:prSet presAssocID="{6B5AFCFF-0413-5A47-8D14-0CD38DBD11E0}" presName="parentLeftMargin" presStyleLbl="node1" presStyleIdx="0" presStyleCnt="3"/>
      <dgm:spPr/>
    </dgm:pt>
    <dgm:pt modelId="{25EFDF05-A6D2-1046-9B07-112CFB09029D}" type="pres">
      <dgm:prSet presAssocID="{6B5AFCFF-0413-5A47-8D14-0CD38DBD11E0}" presName="parentText" presStyleLbl="node1" presStyleIdx="1" presStyleCnt="3" custScaleY="98733" custLinFactNeighborX="1165" custLinFactNeighborY="-4025">
        <dgm:presLayoutVars>
          <dgm:chMax val="0"/>
          <dgm:bulletEnabled val="1"/>
        </dgm:presLayoutVars>
      </dgm:prSet>
      <dgm:spPr/>
    </dgm:pt>
    <dgm:pt modelId="{2919E2B1-3CB0-4D48-B632-B1BCF2D0F1DF}" type="pres">
      <dgm:prSet presAssocID="{6B5AFCFF-0413-5A47-8D14-0CD38DBD11E0}" presName="negativeSpace" presStyleCnt="0"/>
      <dgm:spPr/>
    </dgm:pt>
    <dgm:pt modelId="{696755E5-2A53-964C-A033-F07E791D69CA}" type="pres">
      <dgm:prSet presAssocID="{6B5AFCFF-0413-5A47-8D14-0CD38DBD11E0}" presName="childText" presStyleLbl="conFgAcc1" presStyleIdx="1" presStyleCnt="3" custLinFactNeighborX="2403" custLinFactNeighborY="59411">
        <dgm:presLayoutVars>
          <dgm:bulletEnabled val="1"/>
        </dgm:presLayoutVars>
      </dgm:prSet>
      <dgm:spPr/>
    </dgm:pt>
    <dgm:pt modelId="{BD951DC5-1F2A-4754-82C3-4BB28D95B53A}" type="pres">
      <dgm:prSet presAssocID="{5CCBD99D-240E-644C-BDC5-36A8862638C0}" presName="spaceBetweenRectangles" presStyleCnt="0"/>
      <dgm:spPr/>
    </dgm:pt>
    <dgm:pt modelId="{3714389C-B91B-435E-BBFD-6937D6116312}" type="pres">
      <dgm:prSet presAssocID="{C9670C51-9D1D-4B78-8F06-6C77861CCA14}" presName="parentLin" presStyleCnt="0"/>
      <dgm:spPr/>
    </dgm:pt>
    <dgm:pt modelId="{431D41BB-FA95-436A-B122-0A5CC3547BA7}" type="pres">
      <dgm:prSet presAssocID="{C9670C51-9D1D-4B78-8F06-6C77861CCA14}" presName="parentLeftMargin" presStyleLbl="node1" presStyleIdx="1" presStyleCnt="3"/>
      <dgm:spPr/>
    </dgm:pt>
    <dgm:pt modelId="{8847829F-16B5-46DC-96FB-D99DA39F609D}" type="pres">
      <dgm:prSet presAssocID="{C9670C51-9D1D-4B78-8F06-6C77861CCA14}" presName="parentText" presStyleLbl="node1" presStyleIdx="2" presStyleCnt="3">
        <dgm:presLayoutVars>
          <dgm:chMax val="0"/>
          <dgm:bulletEnabled val="1"/>
        </dgm:presLayoutVars>
      </dgm:prSet>
      <dgm:spPr/>
    </dgm:pt>
    <dgm:pt modelId="{4BC25F53-192F-46B9-B8F5-553638C4D91B}" type="pres">
      <dgm:prSet presAssocID="{C9670C51-9D1D-4B78-8F06-6C77861CCA14}" presName="negativeSpace" presStyleCnt="0"/>
      <dgm:spPr/>
    </dgm:pt>
    <dgm:pt modelId="{64A6A91C-2B13-4554-9454-E4CA17CD3D5C}" type="pres">
      <dgm:prSet presAssocID="{C9670C51-9D1D-4B78-8F06-6C77861CCA14}" presName="childText" presStyleLbl="conFgAcc1" presStyleIdx="2" presStyleCnt="3">
        <dgm:presLayoutVars>
          <dgm:bulletEnabled val="1"/>
        </dgm:presLayoutVars>
      </dgm:prSet>
      <dgm:spPr/>
    </dgm:pt>
  </dgm:ptLst>
  <dgm:cxnLst>
    <dgm:cxn modelId="{41AFB859-5397-41E2-8A26-1793C59FF337}" type="presOf" srcId="{5926DD9F-AAD4-46FE-B440-A08DB3597CEE}" destId="{64A6A91C-2B13-4554-9454-E4CA17CD3D5C}" srcOrd="0" destOrd="1" presId="urn:microsoft.com/office/officeart/2005/8/layout/list1"/>
    <dgm:cxn modelId="{7A364714-BFCB-4206-B4E2-E5D228BDD333}" type="presOf" srcId="{4904CF5D-1164-B34E-92F3-2C598CE4BAF8}" destId="{EE4C4B62-8C5C-7844-AAB8-796CF2DE6A8C}" srcOrd="0" destOrd="0" presId="urn:microsoft.com/office/officeart/2005/8/layout/list1"/>
    <dgm:cxn modelId="{65FE8521-4896-415D-A2BD-833E657B2C3A}" type="presOf" srcId="{8839BBE4-2D3F-6F4B-B15C-FA0E85776004}" destId="{696755E5-2A53-964C-A033-F07E791D69CA}" srcOrd="0" destOrd="0" presId="urn:microsoft.com/office/officeart/2005/8/layout/list1"/>
    <dgm:cxn modelId="{7CA46805-EE60-4920-BD56-DEB15CB89F70}" type="presOf" srcId="{03F2160B-B8D6-3E46-B2A2-0C35FF6BBD34}" destId="{CC1BB18B-B87B-9640-AA7C-10151CE1B699}" srcOrd="1" destOrd="0" presId="urn:microsoft.com/office/officeart/2005/8/layout/list1"/>
    <dgm:cxn modelId="{811AD1E6-117D-4E96-B262-402CAF247D37}" srcId="{C9670C51-9D1D-4B78-8F06-6C77861CCA14}" destId="{04344E3D-C36A-4B0C-AC8A-5805892CE8BC}" srcOrd="2" destOrd="0" parTransId="{8597BE08-F42E-407F-98E8-91CB873EDCF0}" sibTransId="{29552AD9-5E27-4653-97BA-C3809A0DB990}"/>
    <dgm:cxn modelId="{FA9C83E0-44DD-408D-A9A9-5664F8152407}" type="presOf" srcId="{E8BAD4F9-F62D-481D-A2A0-528F6FAABF87}" destId="{64A6A91C-2B13-4554-9454-E4CA17CD3D5C}" srcOrd="0" destOrd="0" presId="urn:microsoft.com/office/officeart/2005/8/layout/list1"/>
    <dgm:cxn modelId="{738660B8-47E9-4C55-B5A7-7AB3481B4DA2}" type="presOf" srcId="{D8C0A8BA-1C3D-E54B-BFAA-CA37492C5C60}" destId="{696755E5-2A53-964C-A033-F07E791D69CA}" srcOrd="0" destOrd="1" presId="urn:microsoft.com/office/officeart/2005/8/layout/list1"/>
    <dgm:cxn modelId="{D176625C-35DE-814B-AEEF-8FAE0DE89B83}" srcId="{669A9F4D-AEB0-214D-8860-3A37A6217F00}" destId="{6B5AFCFF-0413-5A47-8D14-0CD38DBD11E0}" srcOrd="1" destOrd="0" parTransId="{F46C267E-BE7A-474F-B742-267FD30A1D90}" sibTransId="{5CCBD99D-240E-644C-BDC5-36A8862638C0}"/>
    <dgm:cxn modelId="{607746FB-3B23-4185-9B10-A19C7069F56C}" type="presOf" srcId="{686972A2-987E-43CF-A40D-E2F05B89BC43}" destId="{64A6A91C-2B13-4554-9454-E4CA17CD3D5C}" srcOrd="0" destOrd="3" presId="urn:microsoft.com/office/officeart/2005/8/layout/list1"/>
    <dgm:cxn modelId="{CC31B0DC-E1B4-4A48-A05B-C9A90F04CD73}" srcId="{669A9F4D-AEB0-214D-8860-3A37A6217F00}" destId="{C9670C51-9D1D-4B78-8F06-6C77861CCA14}" srcOrd="2" destOrd="0" parTransId="{703E80D8-16B5-4432-AC53-8EFD23DB9EA1}" sibTransId="{FEFB0845-4EF9-49CA-9A5A-6915CBD79FEE}"/>
    <dgm:cxn modelId="{861AABED-7E80-7746-B9DB-4DB2B954C273}" srcId="{6B5AFCFF-0413-5A47-8D14-0CD38DBD11E0}" destId="{8839BBE4-2D3F-6F4B-B15C-FA0E85776004}" srcOrd="0" destOrd="0" parTransId="{8DDF8CB2-AB58-E44A-947A-941830444E3E}" sibTransId="{A7A834D4-BD10-554C-937C-1F0562ED2946}"/>
    <dgm:cxn modelId="{624CC8DA-8532-4A45-93F1-3364153298CE}" type="presOf" srcId="{669A9F4D-AEB0-214D-8860-3A37A6217F00}" destId="{AFDEF3D0-366F-6F45-A0B0-42AA7143D72A}" srcOrd="0" destOrd="0" presId="urn:microsoft.com/office/officeart/2005/8/layout/list1"/>
    <dgm:cxn modelId="{08F6FD1B-52CA-084D-B452-787F63DF53CF}" srcId="{669A9F4D-AEB0-214D-8860-3A37A6217F00}" destId="{03F2160B-B8D6-3E46-B2A2-0C35FF6BBD34}" srcOrd="0" destOrd="0" parTransId="{5799CB1B-BBC7-7B47-B83D-17ED344914C9}" sibTransId="{69AABAC4-903E-B548-A299-8F691FE5871C}"/>
    <dgm:cxn modelId="{D482E4CA-2059-467E-AAE3-2040D8446D0A}" type="presOf" srcId="{6B5AFCFF-0413-5A47-8D14-0CD38DBD11E0}" destId="{25EFDF05-A6D2-1046-9B07-112CFB09029D}" srcOrd="1" destOrd="0" presId="urn:microsoft.com/office/officeart/2005/8/layout/list1"/>
    <dgm:cxn modelId="{573F244E-04BA-4EA7-95A6-6680A8421736}" srcId="{C9670C51-9D1D-4B78-8F06-6C77861CCA14}" destId="{5926DD9F-AAD4-46FE-B440-A08DB3597CEE}" srcOrd="1" destOrd="0" parTransId="{C27A67B9-CFA6-4313-8F48-320E922FA7F6}" sibTransId="{0169EA2E-18AA-460D-B540-375803B4365B}"/>
    <dgm:cxn modelId="{DD53E735-488B-0244-BA22-89DD3605862F}" srcId="{03F2160B-B8D6-3E46-B2A2-0C35FF6BBD34}" destId="{90A80509-836E-EB41-B813-845319ACF31B}" srcOrd="1" destOrd="0" parTransId="{0DCCC00E-8D76-4042-BC43-1C3B1D0B585F}" sibTransId="{42D039D6-2A48-964D-88A8-E4ACF1E6E7A5}"/>
    <dgm:cxn modelId="{8930FC09-AE94-430D-A156-580C87E8BC41}" type="presOf" srcId="{90A80509-836E-EB41-B813-845319ACF31B}" destId="{EE4C4B62-8C5C-7844-AAB8-796CF2DE6A8C}" srcOrd="0" destOrd="1" presId="urn:microsoft.com/office/officeart/2005/8/layout/list1"/>
    <dgm:cxn modelId="{15AA4CA5-184B-164F-AF73-A842E23304A2}" srcId="{6B5AFCFF-0413-5A47-8D14-0CD38DBD11E0}" destId="{D8C0A8BA-1C3D-E54B-BFAA-CA37492C5C60}" srcOrd="1" destOrd="0" parTransId="{5AC8E379-EF3C-374C-B881-1A48DAE2D574}" sibTransId="{D2C981AB-798D-D341-957A-C91FC11A36BD}"/>
    <dgm:cxn modelId="{C1ABEB6B-877F-4F91-823D-26532A58D239}" type="presOf" srcId="{6B5AFCFF-0413-5A47-8D14-0CD38DBD11E0}" destId="{48CB4575-940D-ED4D-85E0-2C17E2D5DF83}" srcOrd="0" destOrd="0" presId="urn:microsoft.com/office/officeart/2005/8/layout/list1"/>
    <dgm:cxn modelId="{64E320DB-B48B-495E-9D7B-69E9F38E299A}" srcId="{C9670C51-9D1D-4B78-8F06-6C77861CCA14}" destId="{686972A2-987E-43CF-A40D-E2F05B89BC43}" srcOrd="3" destOrd="0" parTransId="{2FFF3AC8-9338-48F9-8E76-D8557C232BF2}" sibTransId="{029FD25C-AE10-442D-97AB-2B90A29ED19C}"/>
    <dgm:cxn modelId="{F9B5427F-ECAD-4C12-A573-8F6A7F156A09}" type="presOf" srcId="{C9670C51-9D1D-4B78-8F06-6C77861CCA14}" destId="{431D41BB-FA95-436A-B122-0A5CC3547BA7}" srcOrd="0" destOrd="0" presId="urn:microsoft.com/office/officeart/2005/8/layout/list1"/>
    <dgm:cxn modelId="{343DCDB9-B286-464B-8BFC-F716B57476A1}" srcId="{C9670C51-9D1D-4B78-8F06-6C77861CCA14}" destId="{E8BAD4F9-F62D-481D-A2A0-528F6FAABF87}" srcOrd="0" destOrd="0" parTransId="{DD91F3A6-41A3-4388-BEF0-B1D0EB67A20F}" sibTransId="{FB86FAB3-1EFB-4D69-A224-EB7113F76AF1}"/>
    <dgm:cxn modelId="{77F87FA4-5AA6-FF45-8D12-D75AC8CD5734}" srcId="{03F2160B-B8D6-3E46-B2A2-0C35FF6BBD34}" destId="{4904CF5D-1164-B34E-92F3-2C598CE4BAF8}" srcOrd="0" destOrd="0" parTransId="{BCEA0ADB-A29F-E746-967D-8EE8C758D4CB}" sibTransId="{933AC4A8-7F63-4B46-AA08-7E8E6BF1C883}"/>
    <dgm:cxn modelId="{9EAE03BF-E58A-4180-A324-02CFABE1EB76}" type="presOf" srcId="{C9670C51-9D1D-4B78-8F06-6C77861CCA14}" destId="{8847829F-16B5-46DC-96FB-D99DA39F609D}" srcOrd="1" destOrd="0" presId="urn:microsoft.com/office/officeart/2005/8/layout/list1"/>
    <dgm:cxn modelId="{4E2B14A4-FDFC-4608-B26F-9C1675B57EA1}" type="presOf" srcId="{04344E3D-C36A-4B0C-AC8A-5805892CE8BC}" destId="{64A6A91C-2B13-4554-9454-E4CA17CD3D5C}" srcOrd="0" destOrd="2" presId="urn:microsoft.com/office/officeart/2005/8/layout/list1"/>
    <dgm:cxn modelId="{DA4E087C-D4D1-4E26-9361-8D76511911E9}" type="presOf" srcId="{03F2160B-B8D6-3E46-B2A2-0C35FF6BBD34}" destId="{799B8D7F-321A-184D-8DC1-BB7CD9DD35AB}" srcOrd="0" destOrd="0" presId="urn:microsoft.com/office/officeart/2005/8/layout/list1"/>
    <dgm:cxn modelId="{F7DE702A-AAE7-4854-BDEB-EF95E852F252}" type="presParOf" srcId="{AFDEF3D0-366F-6F45-A0B0-42AA7143D72A}" destId="{4E69DA9B-5D00-FC40-8E6E-961A2DF2BD95}" srcOrd="0" destOrd="0" presId="urn:microsoft.com/office/officeart/2005/8/layout/list1"/>
    <dgm:cxn modelId="{7BC3D292-E1C0-443B-AB37-EAF530CFDB9D}" type="presParOf" srcId="{4E69DA9B-5D00-FC40-8E6E-961A2DF2BD95}" destId="{799B8D7F-321A-184D-8DC1-BB7CD9DD35AB}" srcOrd="0" destOrd="0" presId="urn:microsoft.com/office/officeart/2005/8/layout/list1"/>
    <dgm:cxn modelId="{9103C6C6-3E99-4E79-A033-5BE24FCB0CEC}" type="presParOf" srcId="{4E69DA9B-5D00-FC40-8E6E-961A2DF2BD95}" destId="{CC1BB18B-B87B-9640-AA7C-10151CE1B699}" srcOrd="1" destOrd="0" presId="urn:microsoft.com/office/officeart/2005/8/layout/list1"/>
    <dgm:cxn modelId="{56942B1E-9A56-47E5-80A6-349F388E9910}" type="presParOf" srcId="{AFDEF3D0-366F-6F45-A0B0-42AA7143D72A}" destId="{BBFECA43-C288-D84A-8200-EFC0E20D7559}" srcOrd="1" destOrd="0" presId="urn:microsoft.com/office/officeart/2005/8/layout/list1"/>
    <dgm:cxn modelId="{20E2BC70-D106-46A2-A9E6-6428137CF28B}" type="presParOf" srcId="{AFDEF3D0-366F-6F45-A0B0-42AA7143D72A}" destId="{EE4C4B62-8C5C-7844-AAB8-796CF2DE6A8C}" srcOrd="2" destOrd="0" presId="urn:microsoft.com/office/officeart/2005/8/layout/list1"/>
    <dgm:cxn modelId="{1A3866DA-F428-410C-8174-99556F0740D4}" type="presParOf" srcId="{AFDEF3D0-366F-6F45-A0B0-42AA7143D72A}" destId="{E173FD67-F084-D145-A738-0D31882B03F4}" srcOrd="3" destOrd="0" presId="urn:microsoft.com/office/officeart/2005/8/layout/list1"/>
    <dgm:cxn modelId="{D8D17548-512D-48D9-BC6F-F9A234F4F86A}" type="presParOf" srcId="{AFDEF3D0-366F-6F45-A0B0-42AA7143D72A}" destId="{12F5CDB5-E229-FE47-84C7-B7001D8D8624}" srcOrd="4" destOrd="0" presId="urn:microsoft.com/office/officeart/2005/8/layout/list1"/>
    <dgm:cxn modelId="{80BF6A78-63F6-43BC-9005-1BF9DB308A49}" type="presParOf" srcId="{12F5CDB5-E229-FE47-84C7-B7001D8D8624}" destId="{48CB4575-940D-ED4D-85E0-2C17E2D5DF83}" srcOrd="0" destOrd="0" presId="urn:microsoft.com/office/officeart/2005/8/layout/list1"/>
    <dgm:cxn modelId="{B912831E-59B7-49FA-8BA5-99874AB59D6A}" type="presParOf" srcId="{12F5CDB5-E229-FE47-84C7-B7001D8D8624}" destId="{25EFDF05-A6D2-1046-9B07-112CFB09029D}" srcOrd="1" destOrd="0" presId="urn:microsoft.com/office/officeart/2005/8/layout/list1"/>
    <dgm:cxn modelId="{17AF22DD-2194-47B8-826F-C7BADA1CAEA4}" type="presParOf" srcId="{AFDEF3D0-366F-6F45-A0B0-42AA7143D72A}" destId="{2919E2B1-3CB0-4D48-B632-B1BCF2D0F1DF}" srcOrd="5" destOrd="0" presId="urn:microsoft.com/office/officeart/2005/8/layout/list1"/>
    <dgm:cxn modelId="{D9C4B83C-8081-4F41-AC83-2BC4893C024F}" type="presParOf" srcId="{AFDEF3D0-366F-6F45-A0B0-42AA7143D72A}" destId="{696755E5-2A53-964C-A033-F07E791D69CA}" srcOrd="6" destOrd="0" presId="urn:microsoft.com/office/officeart/2005/8/layout/list1"/>
    <dgm:cxn modelId="{DB767EF5-8B92-4AE1-90A2-C264182D5FBD}" type="presParOf" srcId="{AFDEF3D0-366F-6F45-A0B0-42AA7143D72A}" destId="{BD951DC5-1F2A-4754-82C3-4BB28D95B53A}" srcOrd="7" destOrd="0" presId="urn:microsoft.com/office/officeart/2005/8/layout/list1"/>
    <dgm:cxn modelId="{FAB8AC6E-9DB9-48C5-BBBB-4F2CBF23D952}" type="presParOf" srcId="{AFDEF3D0-366F-6F45-A0B0-42AA7143D72A}" destId="{3714389C-B91B-435E-BBFD-6937D6116312}" srcOrd="8" destOrd="0" presId="urn:microsoft.com/office/officeart/2005/8/layout/list1"/>
    <dgm:cxn modelId="{4ED2C852-128C-453D-A9F5-48EE94165491}" type="presParOf" srcId="{3714389C-B91B-435E-BBFD-6937D6116312}" destId="{431D41BB-FA95-436A-B122-0A5CC3547BA7}" srcOrd="0" destOrd="0" presId="urn:microsoft.com/office/officeart/2005/8/layout/list1"/>
    <dgm:cxn modelId="{AF0531E2-4F16-4A6A-8EFA-C728D3CD016E}" type="presParOf" srcId="{3714389C-B91B-435E-BBFD-6937D6116312}" destId="{8847829F-16B5-46DC-96FB-D99DA39F609D}" srcOrd="1" destOrd="0" presId="urn:microsoft.com/office/officeart/2005/8/layout/list1"/>
    <dgm:cxn modelId="{FD706C25-2294-4547-AF2A-4006502B5F67}" type="presParOf" srcId="{AFDEF3D0-366F-6F45-A0B0-42AA7143D72A}" destId="{4BC25F53-192F-46B9-B8F5-553638C4D91B}" srcOrd="9" destOrd="0" presId="urn:microsoft.com/office/officeart/2005/8/layout/list1"/>
    <dgm:cxn modelId="{439A7481-539B-410B-B866-9DA594684761}" type="presParOf" srcId="{AFDEF3D0-366F-6F45-A0B0-42AA7143D72A}" destId="{64A6A91C-2B13-4554-9454-E4CA17CD3D5C}"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9888" y="-1245712"/>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77616"/>
        <a:ext cx="3704749" cy="907169"/>
      </dsp:txXfrm>
    </dsp:sp>
    <dsp:sp modelId="{FCE31E78-3DAC-4692-A464-D0C835B3F5C0}">
      <dsp:nvSpPr>
        <dsp:cNvPr id="0" name=""/>
        <dsp:cNvSpPr/>
      </dsp:nvSpPr>
      <dsp:spPr>
        <a:xfrm>
          <a:off x="111" y="2874"/>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Business Understanding</a:t>
          </a:r>
        </a:p>
      </dsp:txBody>
      <dsp:txXfrm>
        <a:off x="61456" y="64219"/>
        <a:ext cx="4152834" cy="1133961"/>
      </dsp:txXfrm>
    </dsp:sp>
    <dsp:sp modelId="{B35FD520-5FF0-41BD-887C-8B0911FFCB12}">
      <dsp:nvSpPr>
        <dsp:cNvPr id="0" name=""/>
        <dsp:cNvSpPr/>
      </dsp:nvSpPr>
      <dsp:spPr>
        <a:xfrm rot="5400000">
          <a:off x="5649888" y="73771"/>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Ingest Data</a:t>
          </a:r>
        </a:p>
        <a:p>
          <a:pPr marL="228600" lvl="1" indent="-228600" algn="l" defTabSz="889000">
            <a:lnSpc>
              <a:spcPct val="90000"/>
            </a:lnSpc>
            <a:spcBef>
              <a:spcPct val="0"/>
            </a:spcBef>
            <a:spcAft>
              <a:spcPct val="15000"/>
            </a:spcAft>
            <a:buChar char="•"/>
          </a:pPr>
          <a:r>
            <a:rPr lang="en-US" sz="2000" kern="1200" dirty="0">
              <a:latin typeface="+mj-lt"/>
            </a:rPr>
            <a:t>Explore Data</a:t>
          </a:r>
        </a:p>
        <a:p>
          <a:pPr marL="228600" lvl="1" indent="-228600" algn="l" defTabSz="889000">
            <a:lnSpc>
              <a:spcPct val="90000"/>
            </a:lnSpc>
            <a:spcBef>
              <a:spcPct val="0"/>
            </a:spcBef>
            <a:spcAft>
              <a:spcPct val="15000"/>
            </a:spcAft>
            <a:buChar char="•"/>
          </a:pPr>
          <a:r>
            <a:rPr lang="en-US" sz="2000" kern="1200" dirty="0">
              <a:latin typeface="+mj-lt"/>
            </a:rPr>
            <a:t>Update Data</a:t>
          </a:r>
        </a:p>
      </dsp:txBody>
      <dsp:txXfrm rot="-5400000">
        <a:off x="4275636" y="1497099"/>
        <a:ext cx="3704749" cy="907169"/>
      </dsp:txXfrm>
    </dsp:sp>
    <dsp:sp modelId="{3E606814-09D9-4B4C-8F40-66F312978EEB}">
      <dsp:nvSpPr>
        <dsp:cNvPr id="0" name=""/>
        <dsp:cNvSpPr/>
      </dsp:nvSpPr>
      <dsp:spPr>
        <a:xfrm>
          <a:off x="111" y="1322358"/>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Data Acquisition and Understanding</a:t>
          </a:r>
        </a:p>
      </dsp:txBody>
      <dsp:txXfrm>
        <a:off x="61456" y="1383703"/>
        <a:ext cx="4152834" cy="1133961"/>
      </dsp:txXfrm>
    </dsp:sp>
    <dsp:sp modelId="{EF322D6C-1CB6-431F-8B42-A64D898D2824}">
      <dsp:nvSpPr>
        <dsp:cNvPr id="0" name=""/>
        <dsp:cNvSpPr/>
      </dsp:nvSpPr>
      <dsp:spPr>
        <a:xfrm rot="5400000">
          <a:off x="5649888" y="1393255"/>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16583"/>
        <a:ext cx="3704749" cy="907169"/>
      </dsp:txXfrm>
    </dsp:sp>
    <dsp:sp modelId="{D8CBC06D-2193-488F-8EDE-5FAA991E0B6B}">
      <dsp:nvSpPr>
        <dsp:cNvPr id="0" name=""/>
        <dsp:cNvSpPr/>
      </dsp:nvSpPr>
      <dsp:spPr>
        <a:xfrm>
          <a:off x="111" y="2641842"/>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Modeling</a:t>
          </a:r>
        </a:p>
      </dsp:txBody>
      <dsp:txXfrm>
        <a:off x="61456" y="2703187"/>
        <a:ext cx="4152834" cy="1133961"/>
      </dsp:txXfrm>
    </dsp:sp>
    <dsp:sp modelId="{DE1FE771-1582-4775-9E8F-B758D933162D}">
      <dsp:nvSpPr>
        <dsp:cNvPr id="0" name=""/>
        <dsp:cNvSpPr/>
      </dsp:nvSpPr>
      <dsp:spPr>
        <a:xfrm rot="5400000">
          <a:off x="5649888" y="2712739"/>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136067"/>
        <a:ext cx="3704749" cy="907169"/>
      </dsp:txXfrm>
    </dsp:sp>
    <dsp:sp modelId="{C971C0CD-D6D6-4BD2-B517-483DD2B85EA0}">
      <dsp:nvSpPr>
        <dsp:cNvPr id="0" name=""/>
        <dsp:cNvSpPr/>
      </dsp:nvSpPr>
      <dsp:spPr>
        <a:xfrm>
          <a:off x="111" y="3961326"/>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Deployment</a:t>
          </a:r>
        </a:p>
      </dsp:txBody>
      <dsp:txXfrm>
        <a:off x="61456" y="4022671"/>
        <a:ext cx="4152834" cy="1133961"/>
      </dsp:txXfrm>
    </dsp:sp>
    <dsp:sp modelId="{E36319A3-4DDD-4596-A48B-3AFC2FB82E08}">
      <dsp:nvSpPr>
        <dsp:cNvPr id="0" name=""/>
        <dsp:cNvSpPr/>
      </dsp:nvSpPr>
      <dsp:spPr>
        <a:xfrm rot="5400000">
          <a:off x="5649888" y="4032223"/>
          <a:ext cx="1005321" cy="3753825"/>
        </a:xfrm>
        <a:prstGeom prst="round2SameRect">
          <a:avLst/>
        </a:prstGeom>
        <a:solidFill>
          <a:schemeClr val="dk2">
            <a:alpha val="90000"/>
            <a:tint val="40000"/>
            <a:hueOff val="0"/>
            <a:satOff val="0"/>
            <a:lumOff val="0"/>
            <a:alphaOff val="0"/>
          </a:schemeClr>
        </a:solidFill>
        <a:ln w="25400" cap="rnd"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Testing and Validation</a:t>
          </a:r>
        </a:p>
        <a:p>
          <a:pPr marL="228600" lvl="1" indent="-228600" algn="l" defTabSz="889000">
            <a:lnSpc>
              <a:spcPct val="90000"/>
            </a:lnSpc>
            <a:spcBef>
              <a:spcPct val="0"/>
            </a:spcBef>
            <a:spcAft>
              <a:spcPct val="15000"/>
            </a:spcAft>
            <a:buChar char="•"/>
          </a:pPr>
          <a:r>
            <a:rPr lang="en-US" sz="2000" kern="1200" dirty="0">
              <a:latin typeface="+mj-lt"/>
            </a:rPr>
            <a:t>Handoff</a:t>
          </a:r>
        </a:p>
        <a:p>
          <a:pPr marL="228600" lvl="1" indent="-228600" algn="l" defTabSz="889000">
            <a:lnSpc>
              <a:spcPct val="90000"/>
            </a:lnSpc>
            <a:spcBef>
              <a:spcPct val="0"/>
            </a:spcBef>
            <a:spcAft>
              <a:spcPct val="15000"/>
            </a:spcAft>
            <a:buChar char="•"/>
          </a:pPr>
          <a:r>
            <a:rPr lang="en-US" sz="2000" kern="1200" dirty="0">
              <a:latin typeface="+mj-lt"/>
            </a:rPr>
            <a:t>Re-train and re-score</a:t>
          </a:r>
        </a:p>
      </dsp:txBody>
      <dsp:txXfrm rot="-5400000">
        <a:off x="4275636" y="5455551"/>
        <a:ext cx="3704749" cy="907169"/>
      </dsp:txXfrm>
    </dsp:sp>
    <dsp:sp modelId="{C5DBDEB5-64EF-486D-ADE8-9AD2774135B2}">
      <dsp:nvSpPr>
        <dsp:cNvPr id="0" name=""/>
        <dsp:cNvSpPr/>
      </dsp:nvSpPr>
      <dsp:spPr>
        <a:xfrm>
          <a:off x="111" y="5280810"/>
          <a:ext cx="4275524" cy="1256651"/>
        </a:xfrm>
        <a:prstGeom prst="roundRect">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Customer Acceptance</a:t>
          </a:r>
        </a:p>
      </dsp:txBody>
      <dsp:txXfrm>
        <a:off x="61456" y="5342155"/>
        <a:ext cx="4152834" cy="11339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Azure Machine Learning (MRS)</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rnd"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4C4B62-8C5C-7844-AAB8-796CF2DE6A8C}">
      <dsp:nvSpPr>
        <dsp:cNvPr id="0" name=""/>
        <dsp:cNvSpPr/>
      </dsp:nvSpPr>
      <dsp:spPr>
        <a:xfrm>
          <a:off x="0" y="346268"/>
          <a:ext cx="9701665" cy="121275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52957" tIns="458216"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Free and open source R distribution</a:t>
          </a:r>
        </a:p>
        <a:p>
          <a:pPr marL="228600" lvl="1" indent="-228600" algn="l" defTabSz="889000">
            <a:lnSpc>
              <a:spcPct val="90000"/>
            </a:lnSpc>
            <a:spcBef>
              <a:spcPct val="0"/>
            </a:spcBef>
            <a:spcAft>
              <a:spcPct val="15000"/>
            </a:spcAft>
            <a:buChar char="•"/>
          </a:pPr>
          <a:r>
            <a:rPr lang="en-US" sz="2000" b="0" kern="1200" dirty="0">
              <a:latin typeface="+mj-lt"/>
            </a:rPr>
            <a:t>Enhanced and distributed by Revolution Analytics</a:t>
          </a:r>
        </a:p>
      </dsp:txBody>
      <dsp:txXfrm>
        <a:off x="0" y="346268"/>
        <a:ext cx="9701665" cy="1212750"/>
      </dsp:txXfrm>
    </dsp:sp>
    <dsp:sp modelId="{CC1BB18B-B87B-9640-AA7C-10151CE1B699}">
      <dsp:nvSpPr>
        <dsp:cNvPr id="0" name=""/>
        <dsp:cNvSpPr/>
      </dsp:nvSpPr>
      <dsp:spPr>
        <a:xfrm>
          <a:off x="547256" y="52377"/>
          <a:ext cx="6791165" cy="620838"/>
        </a:xfrm>
        <a:prstGeom prst="roundRect">
          <a:avLst/>
        </a:prstGeom>
        <a:solidFill>
          <a:schemeClr val="tx2"/>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Open</a:t>
          </a:r>
        </a:p>
      </dsp:txBody>
      <dsp:txXfrm>
        <a:off x="577563" y="82684"/>
        <a:ext cx="6730551" cy="560224"/>
      </dsp:txXfrm>
    </dsp:sp>
    <dsp:sp modelId="{696755E5-2A53-964C-A033-F07E791D69CA}">
      <dsp:nvSpPr>
        <dsp:cNvPr id="0" name=""/>
        <dsp:cNvSpPr/>
      </dsp:nvSpPr>
      <dsp:spPr>
        <a:xfrm>
          <a:off x="0" y="2064890"/>
          <a:ext cx="9701665" cy="121275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52957" tIns="458216"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Built in Advanced Analytics and Stand Alone Server Capability</a:t>
          </a:r>
        </a:p>
        <a:p>
          <a:pPr marL="228600" lvl="1" indent="-228600" algn="l" defTabSz="889000">
            <a:lnSpc>
              <a:spcPct val="90000"/>
            </a:lnSpc>
            <a:spcBef>
              <a:spcPct val="0"/>
            </a:spcBef>
            <a:spcAft>
              <a:spcPct val="15000"/>
            </a:spcAft>
            <a:buChar char="•"/>
          </a:pPr>
          <a:r>
            <a:rPr lang="en-US" sz="2000" b="0" kern="1200" dirty="0">
              <a:latin typeface="+mj-lt"/>
            </a:rPr>
            <a:t>Leverages the Benefits of SQL 2016 Enterprise Edition</a:t>
          </a:r>
        </a:p>
      </dsp:txBody>
      <dsp:txXfrm>
        <a:off x="0" y="2064890"/>
        <a:ext cx="9701665" cy="1212750"/>
      </dsp:txXfrm>
    </dsp:sp>
    <dsp:sp modelId="{25EFDF05-A6D2-1046-9B07-112CFB09029D}">
      <dsp:nvSpPr>
        <dsp:cNvPr id="0" name=""/>
        <dsp:cNvSpPr/>
      </dsp:nvSpPr>
      <dsp:spPr>
        <a:xfrm>
          <a:off x="490734" y="1651678"/>
          <a:ext cx="6791165" cy="641211"/>
        </a:xfrm>
        <a:prstGeom prst="roundRect">
          <a:avLst/>
        </a:prstGeom>
        <a:solidFill>
          <a:schemeClr val="tx2"/>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SQL Server R Services</a:t>
          </a:r>
        </a:p>
      </dsp:txBody>
      <dsp:txXfrm>
        <a:off x="522035" y="1682979"/>
        <a:ext cx="6728563" cy="578609"/>
      </dsp:txXfrm>
    </dsp:sp>
    <dsp:sp modelId="{64A6A91C-2B13-4554-9454-E4CA17CD3D5C}">
      <dsp:nvSpPr>
        <dsp:cNvPr id="0" name=""/>
        <dsp:cNvSpPr/>
      </dsp:nvSpPr>
      <dsp:spPr>
        <a:xfrm>
          <a:off x="0" y="3650580"/>
          <a:ext cx="9701665" cy="18711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52957" tIns="458216"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Microsoft R Server for </a:t>
          </a:r>
          <a:r>
            <a:rPr lang="en-US" sz="2000" b="0" kern="1200" dirty="0" err="1">
              <a:latin typeface="+mj-lt"/>
            </a:rPr>
            <a:t>Redhat</a:t>
          </a:r>
          <a:r>
            <a:rPr lang="en-US" sz="2000" b="0" kern="1200" dirty="0">
              <a:latin typeface="+mj-lt"/>
            </a:rPr>
            <a:t> Linux</a:t>
          </a:r>
        </a:p>
        <a:p>
          <a:pPr marL="228600" lvl="1" indent="-228600" algn="l" defTabSz="889000">
            <a:lnSpc>
              <a:spcPct val="90000"/>
            </a:lnSpc>
            <a:spcBef>
              <a:spcPct val="0"/>
            </a:spcBef>
            <a:spcAft>
              <a:spcPct val="15000"/>
            </a:spcAft>
            <a:buChar char="•"/>
          </a:pPr>
          <a:r>
            <a:rPr lang="en-US" sz="2000" b="0" kern="1200" dirty="0">
              <a:latin typeface="+mj-lt"/>
            </a:rPr>
            <a:t>Microsoft R Server for SUSE Linux</a:t>
          </a:r>
        </a:p>
        <a:p>
          <a:pPr marL="228600" lvl="1" indent="-228600" algn="l" defTabSz="889000">
            <a:lnSpc>
              <a:spcPct val="90000"/>
            </a:lnSpc>
            <a:spcBef>
              <a:spcPct val="0"/>
            </a:spcBef>
            <a:spcAft>
              <a:spcPct val="15000"/>
            </a:spcAft>
            <a:buChar char="•"/>
          </a:pPr>
          <a:r>
            <a:rPr lang="en-US" sz="2000" b="0" kern="1200" dirty="0">
              <a:latin typeface="+mj-lt"/>
            </a:rPr>
            <a:t>Microsoft R Server for Teradata DB</a:t>
          </a:r>
        </a:p>
        <a:p>
          <a:pPr marL="228600" lvl="1" indent="-228600" algn="l" defTabSz="889000">
            <a:lnSpc>
              <a:spcPct val="90000"/>
            </a:lnSpc>
            <a:spcBef>
              <a:spcPct val="0"/>
            </a:spcBef>
            <a:spcAft>
              <a:spcPct val="15000"/>
            </a:spcAft>
            <a:buChar char="•"/>
          </a:pPr>
          <a:r>
            <a:rPr lang="en-US" sz="2000" b="0" kern="1200" dirty="0">
              <a:latin typeface="+mj-lt"/>
            </a:rPr>
            <a:t>Microsoft R Server for Hadoop on </a:t>
          </a:r>
          <a:r>
            <a:rPr lang="en-US" sz="2000" b="0" kern="1200" dirty="0" err="1">
              <a:latin typeface="+mj-lt"/>
            </a:rPr>
            <a:t>Redhat</a:t>
          </a:r>
          <a:endParaRPr lang="en-US" sz="2000" b="0" kern="1200" dirty="0">
            <a:latin typeface="+mj-lt"/>
          </a:endParaRPr>
        </a:p>
      </dsp:txBody>
      <dsp:txXfrm>
        <a:off x="0" y="3650580"/>
        <a:ext cx="9701665" cy="1871100"/>
      </dsp:txXfrm>
    </dsp:sp>
    <dsp:sp modelId="{8847829F-16B5-46DC-96FB-D99DA39F609D}">
      <dsp:nvSpPr>
        <dsp:cNvPr id="0" name=""/>
        <dsp:cNvSpPr/>
      </dsp:nvSpPr>
      <dsp:spPr>
        <a:xfrm>
          <a:off x="485083" y="3325860"/>
          <a:ext cx="6791165" cy="649440"/>
        </a:xfrm>
        <a:prstGeom prst="roundRect">
          <a:avLst/>
        </a:prstGeom>
        <a:solidFill>
          <a:schemeClr val="tx2"/>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a:latin typeface="+mj-lt"/>
            </a:rPr>
            <a:t>Microsoft R Server</a:t>
          </a:r>
          <a:endParaRPr lang="en-US" sz="3600" b="0" kern="1200" dirty="0">
            <a:latin typeface="+mj-lt"/>
          </a:endParaRPr>
        </a:p>
      </dsp:txBody>
      <dsp:txXfrm>
        <a:off x="516786" y="3357563"/>
        <a:ext cx="6727759" cy="58603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4/19/2017 7:07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png>
</file>

<file path=ppt/media/image11.png>
</file>

<file path=ppt/media/image12.png>
</file>

<file path=ppt/media/image13.png>
</file>

<file path=ppt/media/image14.png>
</file>

<file path=ppt/media/image16.png>
</file>

<file path=ppt/media/image19.tiff>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4.pn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08682"/>
            <a:ext cx="4533703" cy="2550208"/>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3371161"/>
            <a:ext cx="6096000" cy="5250325"/>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833757"/>
            <a:ext cx="947103" cy="308656"/>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2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2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2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2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2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cortanaanalytics.com/"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docs.microsoft.com/en-us/sql/ssdt/download-sql-server-data-tools-ssdt" TargetMode="External"/><Relationship Id="rId3" Type="http://schemas.openxmlformats.org/officeDocument/2006/relationships/hyperlink" Target="https://azure.microsoft.com/en-us/free/" TargetMode="External"/><Relationship Id="rId7" Type="http://schemas.openxmlformats.org/officeDocument/2006/relationships/hyperlink" Target="https://www.microsoft.com/en-us/download/details.aspx?id=48146"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www.microsoft.com/en-us/cloud-platform/sql-server-editions-developers" TargetMode="External"/><Relationship Id="rId5" Type="http://schemas.openxmlformats.org/officeDocument/2006/relationships/hyperlink" Target="https://azure.microsoft.com/en-us/documentation/articles/machine-learning-data-science-vm-do-ten-things/" TargetMode="External"/><Relationship Id="rId4" Type="http://schemas.openxmlformats.org/officeDocument/2006/relationships/hyperlink" Target="https://ms.portal.azure.com/" TargetMode="External"/><Relationship Id="rId9" Type="http://schemas.openxmlformats.org/officeDocument/2006/relationships/hyperlink" Target="https://microsoft.github.io/RTVS-docs/"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msdn.microsoft.com/en-us/microsoft-r/index"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channel9.msdn.com/Search?term=Microsoft%20R#lang-en=en&amp;ch9Search"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channel9.msdn.com/blogs/MicrosoftR/Microsoft-Introduces-new-free-Microsoft-R-Client"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channel9.msdn.com/Series/Microsoft-R-Server-Series/Introduction-to-Microsoft-R-Server-Session-1--Overview"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dacrook.com/introduction-to-microsoft-r-open/" TargetMode="External"/><Relationship Id="rId2" Type="http://schemas.openxmlformats.org/officeDocument/2006/relationships/slide" Target="../slides/slide15.xml"/><Relationship Id="rId1" Type="http://schemas.openxmlformats.org/officeDocument/2006/relationships/notesMaster" Target="../notesMasters/notesMaster1.xml"/><Relationship Id="rId4" Type="http://schemas.openxmlformats.org/officeDocument/2006/relationships/hyperlink" Target="https://msdn.microsoft.com/en-us/microsoft-r/index#mrc" TargetMode="External"/></Relationships>
</file>

<file path=ppt/notesSlides/_rels/notesSlide16.xml.rels><?xml version="1.0" encoding="UTF-8" standalone="yes"?>
<Relationships xmlns="http://schemas.openxmlformats.org/package/2006/relationships"><Relationship Id="rId8" Type="http://schemas.openxmlformats.org/officeDocument/2006/relationships/hyperlink" Target="https://azure.microsoft.com/en-gb/services/hdinsight/apache-spark/" TargetMode="External"/><Relationship Id="rId3" Type="http://schemas.openxmlformats.org/officeDocument/2006/relationships/hyperlink" Target="https://msdn.microsoft.com/en-us/microsoft-r/rserver-install-supported-platforms" TargetMode="External"/><Relationship Id="rId7" Type="http://schemas.openxmlformats.org/officeDocument/2006/relationships/hyperlink" Target="https://msdn.microsoft.com/en-us/microsoft-r/index#sqlr"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msdn.microsoft.com/en-us/microsoft-r/index#mrs" TargetMode="External"/><Relationship Id="rId5" Type="http://schemas.openxmlformats.org/officeDocument/2006/relationships/hyperlink" Target="https://msdn.microsoft.com/en-us/microsoft-r/index#mrc" TargetMode="External"/><Relationship Id="rId4" Type="http://schemas.openxmlformats.org/officeDocument/2006/relationships/hyperlink" Target="http://dacrook.com/introduction-to-microsoft-r-open/" TargetMode="Externa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msdn.microsoft.com/en-us/microsoft-r/index#mr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hannel9.msdn.com/Series/Microsoft-R-Server/Microsoft-R-Server-Installation-Linux"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channel9.msdn.com/Series/Microsoft-R-Server/Technology-Overview-for-Microsoft-R-Server-2016"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msdn.microsoft.com/en-us/microsoft-r/?f=255&amp;MSPPError=-2147217396"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msdn.microsoft.com/en-us/microsoft-r/scaler/scaler"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msdn.microsoft.com/en-us/library/mt652103.aspx"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msdn.microsoft.com/en-us/library/mt732681.aspx"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msdn.microsoft.com/en-us/library/dn905952.aspx" TargetMode="External"/><Relationship Id="rId2" Type="http://schemas.openxmlformats.org/officeDocument/2006/relationships/slide" Target="../slides/slide24.xml"/><Relationship Id="rId1" Type="http://schemas.openxmlformats.org/officeDocument/2006/relationships/notesMaster" Target="../notesMasters/notesMaster1.xml"/><Relationship Id="rId6" Type="http://schemas.openxmlformats.org/officeDocument/2006/relationships/hyperlink" Target="https://msdn.microsoft.com/en-us/library/mt741980.aspx" TargetMode="External"/><Relationship Id="rId5" Type="http://schemas.openxmlformats.org/officeDocument/2006/relationships/hyperlink" Target="https://channel9.msdn.com/Blogs/Windows-Azure/R-in-Azure-ML-Studio" TargetMode="External"/><Relationship Id="rId4" Type="http://schemas.openxmlformats.org/officeDocument/2006/relationships/hyperlink" Target="https://azure.microsoft.com/en-us/documentation/articles/machine-learning-r-quickstart/" TargetMode="Externa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hortonworks.com/hadoop-tutorial/hello-world-an-introduction-to-hadoop-hcatalog-hive-and-pig/"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www.datasciencecentral.com/profiles/blogs/hadoop-herd-when-to-use-what" TargetMode="Externa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msdn.microsoft.com/en-us/library/mt604845.aspx"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msdn.microsoft.com/en-us/microsoft-r/install-r-client-windows"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msdn.microsoft.com/en-us/microsoft-r/install-r-client-windows"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www.r-bloggers.com/fun-with-rprofile-and-customizing-r-startup/"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microsoft.github.io/RTVS-docs/sqlserver.html"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mran.revolutionanalytics.com/documents/what-is-r/"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8" Type="http://schemas.openxmlformats.org/officeDocument/2006/relationships/hyperlink" Target="https://msdn.microsoft.com/en-us/library/mt790486.aspx" TargetMode="External"/><Relationship Id="rId3" Type="http://schemas.openxmlformats.org/officeDocument/2006/relationships/hyperlink" Target="http://www.dummies.com/programming/r/how-to-install-load-and-unload-packages-in-r/" TargetMode="External"/><Relationship Id="rId7" Type="http://schemas.openxmlformats.org/officeDocument/2006/relationships/hyperlink" Target="https://msdn.microsoft.com/en-us/library/mt741980.aspx" TargetMode="External"/><Relationship Id="rId2" Type="http://schemas.openxmlformats.org/officeDocument/2006/relationships/slide" Target="../slides/slide32.xml"/><Relationship Id="rId1" Type="http://schemas.openxmlformats.org/officeDocument/2006/relationships/notesMaster" Target="../notesMasters/notesMaster1.xml"/><Relationship Id="rId6" Type="http://schemas.openxmlformats.org/officeDocument/2006/relationships/hyperlink" Target="https://support.rstudio.com/hc/en-us/articles/201057987-Quick-list-of-useful-R-packages" TargetMode="External"/><Relationship Id="rId5" Type="http://schemas.openxmlformats.org/officeDocument/2006/relationships/hyperlink" Target="http://r-pkgs.had.co.nz/" TargetMode="External"/><Relationship Id="rId4" Type="http://schemas.openxmlformats.org/officeDocument/2006/relationships/hyperlink" Target="https://cran.r-project.org/doc/manuals/R-admin.html#Add_002don-packages" TargetMode="External"/><Relationship Id="rId9" Type="http://schemas.openxmlformats.org/officeDocument/2006/relationships/hyperlink" Target="https://msdn.microsoft.com/en-US/library/mt637368.aspx" TargetMode="Externa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8" Type="http://schemas.openxmlformats.org/officeDocument/2006/relationships/hyperlink" Target="https://www.microsoft.com/en-us/cloud-platform/r-server" TargetMode="External"/><Relationship Id="rId13" Type="http://schemas.openxmlformats.org/officeDocument/2006/relationships/hyperlink" Target="https://www.youtube.com/watch?v=s7pJyitqKzQ" TargetMode="External"/><Relationship Id="rId3" Type="http://schemas.openxmlformats.org/officeDocument/2006/relationships/hyperlink" Target="https://msdn.microsoft.com/en-us/microsoft-r/microsoft-r-more-resources" TargetMode="External"/><Relationship Id="rId7" Type="http://schemas.openxmlformats.org/officeDocument/2006/relationships/hyperlink" Target="https://msdn.microsoft.com/en-us/microsoft-r/data-analysis-in-microsoft-r" TargetMode="External"/><Relationship Id="rId12" Type="http://schemas.openxmlformats.org/officeDocument/2006/relationships/hyperlink" Target="https://www.youtube.com/watch?v=8Sly49zDZEw" TargetMode="External"/><Relationship Id="rId2" Type="http://schemas.openxmlformats.org/officeDocument/2006/relationships/slide" Target="../slides/slide34.xml"/><Relationship Id="rId1" Type="http://schemas.openxmlformats.org/officeDocument/2006/relationships/notesMaster" Target="../notesMasters/notesMaster1.xml"/><Relationship Id="rId6" Type="http://schemas.openxmlformats.org/officeDocument/2006/relationships/hyperlink" Target="https://msdn.microsoft.com/en-us/microsoft-r/microsoft-r-getting-started" TargetMode="External"/><Relationship Id="rId11" Type="http://schemas.openxmlformats.org/officeDocument/2006/relationships/hyperlink" Target="https://www.youtube.com/watch?v=wGsvh1OF3S0" TargetMode="External"/><Relationship Id="rId5" Type="http://schemas.openxmlformats.org/officeDocument/2006/relationships/hyperlink" Target="https://blogs.technet.microsoft.com/machinelearning/2016/01/12/making-r-the-enterprise-standard-for-cross-platform-analytics-both-on-premises-and-in-the-cloud/" TargetMode="External"/><Relationship Id="rId10" Type="http://schemas.openxmlformats.org/officeDocument/2006/relationships/hyperlink" Target="https://www.youtube.com/watch?v=PFmOKELowPA" TargetMode="External"/><Relationship Id="rId4" Type="http://schemas.openxmlformats.org/officeDocument/2006/relationships/hyperlink" Target="https://www.google.com/url?sa=t&amp;rct=j&amp;q=&amp;esrc=s&amp;source=web&amp;cd=1&amp;cad=rja&amp;uact=8&amp;ved=0ahUKEwjaxKfVidHPAhUc24MKHTfABy4QFggcMAA&amp;url=http://blog.revolutionanalytics.com/&amp;usg=AFQjCNEkApl3SaFeBOd9nXcDuDoWfIrt8w&amp;bvm=bv.135258522,d.amc" TargetMode="External"/><Relationship Id="rId9" Type="http://schemas.openxmlformats.org/officeDocument/2006/relationships/hyperlink" Target="https://www.youtube.com/watch?v=Y1_0XN-p3Hs" TargetMode="External"/><Relationship Id="rId14" Type="http://schemas.openxmlformats.org/officeDocument/2006/relationships/hyperlink" Target="https://msdn.microsoft.com/en-us/library/mt591993.aspx"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sv-europe.com/crisp-dm-methodology/"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azure.microsoft.com/en-us/documentation/articles/data-science-process-walkthroughs/" TargetMode="External"/><Relationship Id="rId5" Type="http://schemas.openxmlformats.org/officeDocument/2006/relationships/hyperlink" Target="https://azure.microsoft.com/en-us/documentation/learning-paths/cortana-analytics-process/" TargetMode="External"/><Relationship Id="rId4" Type="http://schemas.openxmlformats.org/officeDocument/2006/relationships/hyperlink" Target="https://azure.microsoft.com/en-us/documentation/articles/data-science-process-overview/" TargetMode="Externa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azure.microsoft.com/en-us/campaigns/data-lake/" TargetMode="External"/><Relationship Id="rId13" Type="http://schemas.openxmlformats.org/officeDocument/2006/relationships/hyperlink" Target="http://azure.microsoft.com/en-us/services/stream-analytics/" TargetMode="External"/><Relationship Id="rId18" Type="http://schemas.openxmlformats.org/officeDocument/2006/relationships/hyperlink" Target="https://www.microsoft.com/cognitive-services" TargetMode="External"/><Relationship Id="rId3" Type="http://schemas.openxmlformats.org/officeDocument/2006/relationships/hyperlink" Target="http://microsoftazure.com/" TargetMode="External"/><Relationship Id="rId21" Type="http://schemas.openxmlformats.org/officeDocument/2006/relationships/hyperlink" Target="https://gallery.cortanaintelligence.com/" TargetMode="External"/><Relationship Id="rId7" Type="http://schemas.openxmlformats.org/officeDocument/2006/relationships/hyperlink" Target="http://azure.microsoft.com/en-us/services/event-hubs/" TargetMode="External"/><Relationship Id="rId12" Type="http://schemas.openxmlformats.org/officeDocument/2006/relationships/hyperlink" Target="http://azure.microsoft.com/en-us/services/hdinsight/" TargetMode="External"/><Relationship Id="rId17" Type="http://schemas.openxmlformats.org/officeDocument/2006/relationships/hyperlink" Target="https://developer.microsoft.com/en-us/Cortana" TargetMode="External"/><Relationship Id="rId2" Type="http://schemas.openxmlformats.org/officeDocument/2006/relationships/slide" Target="../slides/slide6.xml"/><Relationship Id="rId16" Type="http://schemas.openxmlformats.org/officeDocument/2006/relationships/hyperlink" Target="https://blogs.windows.com/buildingapps/2015/08/25/using-cortana-to-interact-with-your-customers-10-by-10/" TargetMode="External"/><Relationship Id="rId20" Type="http://schemas.openxmlformats.org/officeDocument/2006/relationships/hyperlink" Target="https://www.microsoft.com/en-us/server-cloud/cortana-intelligence-suite/what-is-cortana-intelligence.aspx" TargetMode="External"/><Relationship Id="rId1" Type="http://schemas.openxmlformats.org/officeDocument/2006/relationships/notesMaster" Target="../notesMasters/notesMaster1.xml"/><Relationship Id="rId6" Type="http://schemas.openxmlformats.org/officeDocument/2006/relationships/hyperlink" Target="http://azure.microsoft.com/en-us/services/data-factory/" TargetMode="External"/><Relationship Id="rId11" Type="http://schemas.openxmlformats.org/officeDocument/2006/relationships/hyperlink" Target="http://azure.microsoft.com/en-us/services/machine-learning/" TargetMode="External"/><Relationship Id="rId5" Type="http://schemas.openxmlformats.org/officeDocument/2006/relationships/hyperlink" Target="http://azure.microsoft.com/en-us/services/data-catalog" TargetMode="External"/><Relationship Id="rId15" Type="http://schemas.openxmlformats.org/officeDocument/2006/relationships/hyperlink" Target="http://blogs.windows.com/buildingapps/2014/09/23/cortana-integration-and-speech-recognition-new-code-samples/" TargetMode="External"/><Relationship Id="rId10" Type="http://schemas.openxmlformats.org/officeDocument/2006/relationships/hyperlink" Target="http://azure.microsoft.com/en-us/services/sql-data-warehouse/" TargetMode="External"/><Relationship Id="rId19" Type="http://schemas.openxmlformats.org/officeDocument/2006/relationships/hyperlink" Target="https://dev.botframework.com/" TargetMode="External"/><Relationship Id="rId4" Type="http://schemas.openxmlformats.org/officeDocument/2006/relationships/hyperlink" Target="https://azure.microsoft.com/en-us/documentation/services/storage/" TargetMode="External"/><Relationship Id="rId9" Type="http://schemas.openxmlformats.org/officeDocument/2006/relationships/hyperlink" Target="https://azure.microsoft.com/en-us/services/documentdb/" TargetMode="External"/><Relationship Id="rId14" Type="http://schemas.openxmlformats.org/officeDocument/2006/relationships/hyperlink" Target="https://powerbi.microsoft.com/" TargetMode="External"/><Relationship Id="rId22" Type="http://schemas.openxmlformats.org/officeDocument/2006/relationships/hyperlink" Target="https://caqs.azure.net/#gallery"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mran.revolutionanalytics.com/documents/what-is-r/"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togaware.com/onepager/"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msdn.microsoft.com/en-us/microsoft-r/microsoft-r-more-resources" TargetMode="External"/><Relationship Id="rId5" Type="http://schemas.openxmlformats.org/officeDocument/2006/relationships/hyperlink" Target="http://www.datasciencecentral.com/m/discussion?id=6448529:Topic:280135" TargetMode="External"/><Relationship Id="rId4" Type="http://schemas.openxmlformats.org/officeDocument/2006/relationships/hyperlink" Target="https://www.youtube.com/user/thelearnr" TargetMode="Externa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www.datasciencecentral.com/m/blogpost?id=6448529:BlogPost:112754" TargetMode="External"/><Relationship Id="rId3" Type="http://schemas.openxmlformats.org/officeDocument/2006/relationships/hyperlink" Target="http://www.w3schools.com/SQl/default.asp" TargetMode="External"/><Relationship Id="rId7" Type="http://schemas.openxmlformats.org/officeDocument/2006/relationships/hyperlink" Target="http://www.analyticsvidhya.com/blog/2015/10/cheatsheet-11-steps-data-exploration-with-codes/"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www.tutorialspoint.com/r_terminal_online.php" TargetMode="External"/><Relationship Id="rId5" Type="http://schemas.openxmlformats.org/officeDocument/2006/relationships/hyperlink" Target="https://www.youtube.com/watch?v=xb5P5xdcr2U&amp;feature=youtu.be&amp;a" TargetMode="External"/><Relationship Id="rId10" Type="http://schemas.openxmlformats.org/officeDocument/2006/relationships/hyperlink" Target="http://www.datasciencecentral.com/forum/topics/cheat-sheet-data-visualization-with-r?groupUrl=tutorials" TargetMode="External"/><Relationship Id="rId4" Type="http://schemas.openxmlformats.org/officeDocument/2006/relationships/hyperlink" Target="http://tryr.codeschool.com/levels/1/challenges/22" TargetMode="External"/><Relationship Id="rId9" Type="http://schemas.openxmlformats.org/officeDocument/2006/relationships/hyperlink" Target="http://www.analyticbridge.com/profiles/blogs/build-basic-recommendation-engine-using-r"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587607" cy="2580942"/>
          </a:xfrm>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Main</a:t>
            </a:r>
            <a:r>
              <a:rPr lang="en-US" sz="1400" baseline="0" dirty="0"/>
              <a:t> page: </a:t>
            </a:r>
            <a:r>
              <a:rPr lang="en-US" sz="1400" baseline="0" dirty="0">
                <a:hlinkClick r:id="rId3"/>
              </a:rPr>
              <a:t>http://cortanaanalytics.com</a:t>
            </a:r>
            <a:r>
              <a:rPr lang="en-US" sz="1400" baseline="0" dirty="0"/>
              <a:t> </a:t>
            </a:r>
          </a:p>
          <a:p>
            <a:pPr marL="228600" indent="-228600">
              <a:buFont typeface="+mj-lt"/>
              <a:buAutoNum type="arabicPeriod"/>
            </a:pPr>
            <a:r>
              <a:rPr lang="en-US" sz="1400" baseline="0" dirty="0"/>
              <a:t>To begin this module, you should have: </a:t>
            </a:r>
          </a:p>
          <a:p>
            <a:pPr marL="445862" lvl="1" indent="-228600">
              <a:buFont typeface="+mj-lt"/>
              <a:buAutoNum type="arabicPeriod"/>
            </a:pPr>
            <a:r>
              <a:rPr lang="en-US" sz="1400" baseline="0" dirty="0"/>
              <a:t>Basic Math and Stats skills</a:t>
            </a:r>
          </a:p>
          <a:p>
            <a:pPr marL="445862" lvl="1" indent="-228600">
              <a:buFont typeface="+mj-lt"/>
              <a:buAutoNum type="arabicPeriod"/>
            </a:pPr>
            <a:r>
              <a:rPr lang="en-US" sz="1400" baseline="0" dirty="0"/>
              <a:t>Business and Domain Awareness</a:t>
            </a:r>
          </a:p>
          <a:p>
            <a:pPr marL="445862" lvl="1" indent="-228600">
              <a:buFont typeface="+mj-lt"/>
              <a:buAutoNum type="arabicPeriod"/>
            </a:pPr>
            <a:r>
              <a:rPr lang="en-US" sz="1400" baseline="0" dirty="0"/>
              <a:t>General Computing Background</a:t>
            </a:r>
          </a:p>
          <a:p>
            <a:endParaRPr lang="en-US" sz="14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4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400" dirty="0"/>
          </a:p>
          <a:p>
            <a:endParaRPr lang="en-US" sz="1400" dirty="0"/>
          </a:p>
          <a:p>
            <a:endParaRPr lang="en-IN" sz="1050"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endParaRPr>
          </a:p>
        </p:txBody>
      </p:sp>
    </p:spTree>
    <p:extLst>
      <p:ext uri="{BB962C8B-B14F-4D97-AF65-F5344CB8AC3E}">
        <p14:creationId xmlns:p14="http://schemas.microsoft.com/office/powerpoint/2010/main" val="3902788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7410" cy="2310788"/>
          </a:xfrm>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kern="1200" baseline="0" dirty="0">
                <a:solidFill>
                  <a:schemeClr val="tx1"/>
                </a:solidFill>
              </a:rPr>
              <a:t>If you do not have a Microsoft Azure account, go here: </a:t>
            </a:r>
            <a:r>
              <a:rPr lang="en-US" kern="1200" baseline="0" dirty="0">
                <a:solidFill>
                  <a:schemeClr val="tx1"/>
                </a:solidFill>
                <a:hlinkClick r:id="rId3"/>
              </a:rPr>
              <a:t>https://azure.microsoft.com/en-us/free/</a:t>
            </a:r>
            <a:r>
              <a:rPr lang="en-US" kern="1200" baseline="0" dirty="0">
                <a:solidFill>
                  <a:schemeClr val="tx1"/>
                </a:solidFill>
              </a:rPr>
              <a:t>  (You will need a credit card, but you will not be charged) </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kern="1200" baseline="0" dirty="0">
                <a:solidFill>
                  <a:schemeClr val="tx1"/>
                </a:solidFill>
              </a:rPr>
              <a:t>Log in to the Azure Portal: </a:t>
            </a:r>
            <a:r>
              <a:rPr lang="en-US" kern="1200" baseline="0" dirty="0">
                <a:solidFill>
                  <a:schemeClr val="tx1"/>
                </a:solidFill>
                <a:hlinkClick r:id="rId4"/>
              </a:rPr>
              <a:t>https://ms.portal.azure.com</a:t>
            </a:r>
            <a:r>
              <a:rPr lang="en-US" kern="1200" baseline="0" dirty="0">
                <a:solidFill>
                  <a:schemeClr val="tx1"/>
                </a:solidFill>
              </a:rPr>
              <a:t>  </a:t>
            </a:r>
          </a:p>
          <a:p>
            <a:pPr marL="445862" marR="0" lvl="1"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kern="1200" baseline="0" dirty="0">
                <a:solidFill>
                  <a:schemeClr val="tx1"/>
                </a:solidFill>
              </a:rPr>
              <a:t>Create a new Windows Data Science Virtual Machine (2 Processors, 7GB RAM, HDD): </a:t>
            </a:r>
            <a:r>
              <a:rPr lang="en-US" kern="1200" baseline="0" dirty="0">
                <a:solidFill>
                  <a:schemeClr val="tx1"/>
                </a:solidFill>
                <a:hlinkClick r:id="rId5"/>
              </a:rPr>
              <a:t>https://azure.microsoft.com/en-us/documentation/articles/machine-learning-data-science-vm-do-ten-things/</a:t>
            </a:r>
            <a:r>
              <a:rPr lang="en-US" kern="1200" baseline="0" dirty="0">
                <a:solidFill>
                  <a:schemeClr val="tx1"/>
                </a:solidFill>
              </a:rPr>
              <a:t>  </a:t>
            </a:r>
          </a:p>
          <a:p>
            <a:pPr marL="228600" lvl="0" indent="-228600">
              <a:buFont typeface="+mj-lt"/>
              <a:buAutoNum type="arabicPeriod"/>
              <a:defRPr/>
            </a:pPr>
            <a:r>
              <a:rPr lang="en-US" i="1" kern="1200" baseline="0" dirty="0">
                <a:solidFill>
                  <a:schemeClr val="tx1"/>
                </a:solidFill>
              </a:rPr>
              <a:t>Optional, if using your local machine:</a:t>
            </a:r>
          </a:p>
          <a:p>
            <a:pPr marL="445862" lvl="1" indent="-228600">
              <a:buFont typeface="+mj-lt"/>
              <a:buAutoNum type="arabicPeriod"/>
              <a:defRPr/>
            </a:pPr>
            <a:r>
              <a:rPr lang="en-US" kern="1200" dirty="0">
                <a:solidFill>
                  <a:schemeClr val="tx1"/>
                </a:solidFill>
              </a:rPr>
              <a:t>Install SQL Server</a:t>
            </a:r>
            <a:r>
              <a:rPr lang="en-US" kern="1200" baseline="0" dirty="0">
                <a:solidFill>
                  <a:schemeClr val="tx1"/>
                </a:solidFill>
              </a:rPr>
              <a:t> 2016 and ensure you select R Services – see this link: </a:t>
            </a:r>
            <a:r>
              <a:rPr lang="en-US" u="sng" dirty="0">
                <a:hlinkClick r:id="rId6"/>
              </a:rPr>
              <a:t>https://www.microsoft.com/en-us/cloud-platform/sql-server-editions-developers</a:t>
            </a:r>
            <a:endParaRPr lang="en-US" u="sng" dirty="0"/>
          </a:p>
          <a:p>
            <a:pPr marL="445862" lvl="1" indent="-228600">
              <a:buFont typeface="+mj-lt"/>
              <a:buAutoNum type="arabicPeriod"/>
              <a:defRPr/>
            </a:pPr>
            <a:r>
              <a:rPr lang="en-US" dirty="0"/>
              <a:t>Install Visual Studio Community Edition 2015: </a:t>
            </a:r>
            <a:r>
              <a:rPr lang="en-US" dirty="0">
                <a:hlinkClick r:id="rId7"/>
              </a:rPr>
              <a:t>https://www.microsoft.com/en-us/download/details.aspx?id=48146</a:t>
            </a:r>
            <a:endParaRPr lang="en-US" dirty="0"/>
          </a:p>
          <a:p>
            <a:pPr marL="445862" lvl="1" indent="-228600">
              <a:buFont typeface="+mj-lt"/>
              <a:buAutoNum type="arabicPeriod"/>
              <a:defRPr/>
            </a:pPr>
            <a:r>
              <a:rPr lang="en-US" dirty="0"/>
              <a:t>Install SQL Server Data Tools: </a:t>
            </a:r>
            <a:r>
              <a:rPr lang="en-US" dirty="0">
                <a:hlinkClick r:id="rId8"/>
              </a:rPr>
              <a:t>https://docs.microsoft.com/en-us/sql/ssdt/download-sql-server-data-tools-ssdt</a:t>
            </a:r>
            <a:endParaRPr lang="en-US" dirty="0"/>
          </a:p>
          <a:p>
            <a:pPr marL="445862" lvl="1" indent="-228600">
              <a:buFont typeface="+mj-lt"/>
              <a:buAutoNum type="arabicPeriod"/>
              <a:defRPr/>
            </a:pPr>
            <a:r>
              <a:rPr lang="en-US" dirty="0"/>
              <a:t>Install R Tools for Visual Studio: </a:t>
            </a:r>
            <a:r>
              <a:rPr lang="en-US" dirty="0">
                <a:hlinkClick r:id="rId9"/>
              </a:rPr>
              <a:t>https://microsoft.github.io/RTVS-docs/</a:t>
            </a:r>
            <a:endParaRPr lang="en-US" dirty="0"/>
          </a:p>
          <a:p>
            <a:pPr marL="228600" lvl="0" indent="-228600">
              <a:buFont typeface="+mj-lt"/>
              <a:buAutoNum type="arabicPeriod"/>
              <a:defRPr/>
            </a:pPr>
            <a:endParaRPr lang="en-US" kern="1200" dirty="0">
              <a:solidFill>
                <a:schemeClr val="tx1"/>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5020009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Primary</a:t>
            </a:r>
            <a:r>
              <a:rPr lang="en-US" baseline="0" dirty="0"/>
              <a:t> Microsoft R Site: </a:t>
            </a:r>
            <a:r>
              <a:rPr lang="en-US" baseline="0" dirty="0">
                <a:hlinkClick r:id="rId3"/>
              </a:rPr>
              <a:t>https://msdn.microsoft.com/en-us/microsoft-r/index</a:t>
            </a:r>
            <a:r>
              <a:rPr lang="en-US" baseline="0" dirty="0"/>
              <a:t>  </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9951630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Channel 9 videos on Microsoft R: </a:t>
            </a:r>
            <a:r>
              <a:rPr lang="en-US" dirty="0">
                <a:hlinkClick r:id="rId3"/>
              </a:rPr>
              <a:t>https://channel9.msdn.com/Search?term=Microsoft%20R#lang-en=en&amp;ch9Search</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146131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901" cy="2473090"/>
          </a:xfrm>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Quick Video on R Client: </a:t>
            </a:r>
            <a:r>
              <a:rPr lang="en-US" dirty="0">
                <a:hlinkClick r:id="rId3"/>
              </a:rPr>
              <a:t>https://channel9.msdn.com/blogs/MicrosoftR/Microsoft-Introduces-new-free-Microsoft-R-Client</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1071250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Overview: </a:t>
            </a:r>
            <a:r>
              <a:rPr lang="en-US" dirty="0">
                <a:hlinkClick r:id="rId3"/>
              </a:rPr>
              <a:t>https://channel9.msdn.com/Series/Microsoft-R-Server-Series/Introduction-to-Microsoft-R-Server-Session-1--Overview</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179565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901" cy="2473090"/>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Book and Series: </a:t>
            </a:r>
            <a:r>
              <a:rPr lang="en-US" dirty="0">
                <a:hlinkClick r:id="rId3"/>
              </a:rPr>
              <a:t>http://dacrook.com/introduction-to-microsoft-r-open/</a:t>
            </a:r>
            <a:r>
              <a:rPr lang="en-US" dirty="0"/>
              <a:t>  </a:t>
            </a:r>
          </a:p>
          <a:p>
            <a:pPr marL="228600" indent="-228600">
              <a:buFont typeface="+mj-lt"/>
              <a:buAutoNum type="arabicPeriod"/>
            </a:pPr>
            <a:r>
              <a:rPr lang="en-US" dirty="0"/>
              <a:t>Microsoft R Client: </a:t>
            </a:r>
            <a:r>
              <a:rPr lang="en-US" dirty="0">
                <a:hlinkClick r:id="rId4"/>
              </a:rPr>
              <a:t>https://msdn.microsoft.com/en-us/microsoft-r/index#mrc</a:t>
            </a:r>
            <a:r>
              <a:rPr lang="en-US" dirty="0"/>
              <a:t>  </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25474030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244487" cy="2387906"/>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Supported Platforms for Microsoft R Server:</a:t>
            </a:r>
            <a:r>
              <a:rPr lang="en-US" baseline="0" dirty="0"/>
              <a:t> </a:t>
            </a:r>
            <a:r>
              <a:rPr lang="en-US" baseline="0" dirty="0">
                <a:hlinkClick r:id="rId3"/>
              </a:rPr>
              <a:t>https://msdn.microsoft.com/en-us/microsoft-r/rserver-install-supported-platforms</a:t>
            </a:r>
            <a:r>
              <a:rPr lang="en-US" baseline="0" dirty="0"/>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Book</a:t>
            </a:r>
            <a:r>
              <a:rPr lang="en-US" baseline="0" dirty="0"/>
              <a:t> </a:t>
            </a:r>
            <a:r>
              <a:rPr lang="en-US" dirty="0"/>
              <a:t>and Series: </a:t>
            </a:r>
            <a:r>
              <a:rPr lang="en-US" dirty="0">
                <a:hlinkClick r:id="rId4"/>
              </a:rPr>
              <a:t>http://dacrook.com/introduction-to-microsoft-r-open/</a:t>
            </a:r>
            <a:r>
              <a:rPr lang="en-US" dirty="0"/>
              <a:t>  </a:t>
            </a:r>
          </a:p>
          <a:p>
            <a:pPr marL="228600" indent="-228600">
              <a:buFont typeface="+mj-lt"/>
              <a:buAutoNum type="arabicPeriod"/>
            </a:pPr>
            <a:r>
              <a:rPr lang="en-US" dirty="0"/>
              <a:t>Microsoft R Client:</a:t>
            </a:r>
            <a:r>
              <a:rPr lang="en-US" baseline="0" dirty="0"/>
              <a:t> </a:t>
            </a:r>
            <a:r>
              <a:rPr lang="en-US" baseline="0" dirty="0">
                <a:hlinkClick r:id="rId5"/>
              </a:rPr>
              <a:t>https://msdn.microsoft.com/en-us/microsoft-r/index#mrc</a:t>
            </a:r>
            <a:r>
              <a:rPr lang="en-US" baseline="0" dirty="0"/>
              <a:t>  </a:t>
            </a:r>
          </a:p>
          <a:p>
            <a:pPr marL="228600" indent="-228600">
              <a:buFont typeface="+mj-lt"/>
              <a:buAutoNum type="arabicPeriod"/>
            </a:pPr>
            <a:r>
              <a:rPr lang="en-US" baseline="0" dirty="0"/>
              <a:t>Microsoft R Server: </a:t>
            </a:r>
            <a:r>
              <a:rPr lang="en-US" baseline="0" dirty="0">
                <a:hlinkClick r:id="rId6"/>
              </a:rPr>
              <a:t>https://msdn.microsoft.com/en-us/microsoft-r/index#mrs</a:t>
            </a:r>
            <a:r>
              <a:rPr lang="en-US" baseline="0" dirty="0"/>
              <a:t>  </a:t>
            </a:r>
          </a:p>
          <a:p>
            <a:pPr marL="228600" indent="-228600">
              <a:buFont typeface="+mj-lt"/>
              <a:buAutoNum type="arabicPeriod"/>
            </a:pPr>
            <a:r>
              <a:rPr lang="en-US" baseline="0" dirty="0"/>
              <a:t>SQL Server R Services: </a:t>
            </a:r>
            <a:r>
              <a:rPr lang="en-US" baseline="0" dirty="0">
                <a:hlinkClick r:id="rId7"/>
              </a:rPr>
              <a:t>https://msdn.microsoft.com/en-us/microsoft-r/index#sqlr</a:t>
            </a:r>
            <a:r>
              <a:rPr lang="en-US" baseline="0" dirty="0"/>
              <a:t>  </a:t>
            </a:r>
          </a:p>
          <a:p>
            <a:pPr marL="228600" indent="-228600">
              <a:buFont typeface="+mj-lt"/>
              <a:buAutoNum type="arabicPeriod"/>
            </a:pPr>
            <a:r>
              <a:rPr lang="en-US" baseline="0" dirty="0"/>
              <a:t>HDInsight </a:t>
            </a:r>
            <a:r>
              <a:rPr lang="en-US" baseline="0" dirty="0" err="1"/>
              <a:t>SparkR</a:t>
            </a:r>
            <a:r>
              <a:rPr lang="en-US" baseline="0" dirty="0"/>
              <a:t>: </a:t>
            </a:r>
            <a:r>
              <a:rPr lang="en-US" baseline="0" dirty="0">
                <a:hlinkClick r:id="rId8"/>
              </a:rPr>
              <a:t>https://azure.microsoft.com/en-gb/services/hdinsight/apache-spark/</a:t>
            </a:r>
            <a:r>
              <a:rPr lang="en-US" baseline="0" dirty="0"/>
              <a:t>  </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215261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31863" rtl="0" eaLnBrk="0" fontAlgn="base" latinLnBrk="0" hangingPunct="0">
              <a:lnSpc>
                <a:spcPct val="100000"/>
              </a:lnSpc>
              <a:spcBef>
                <a:spcPct val="30000"/>
              </a:spcBef>
              <a:spcAft>
                <a:spcPct val="0"/>
              </a:spcAft>
              <a:buClrTx/>
              <a:buSzTx/>
              <a:buFont typeface="+mj-lt"/>
              <a:buAutoNum type="arabicPeriod"/>
              <a:tabLst/>
              <a:defRPr/>
            </a:pPr>
            <a:r>
              <a:rPr lang="en-US" baseline="0" dirty="0"/>
              <a:t>Microsoft R Server: </a:t>
            </a:r>
            <a:r>
              <a:rPr lang="en-US" baseline="0" dirty="0">
                <a:hlinkClick r:id="rId3"/>
              </a:rPr>
              <a:t>https://msdn.microsoft.com/en-us/microsoft-r/index#mrs</a:t>
            </a:r>
            <a:r>
              <a:rPr lang="en-US" baseline="0" dirty="0"/>
              <a:t>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sz="1000"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95348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Installing on Linux: </a:t>
            </a:r>
            <a:r>
              <a:rPr lang="en-US" dirty="0">
                <a:hlinkClick r:id="rId3"/>
              </a:rPr>
              <a:t>https://channel9.msdn.com/Series/Microsoft-R-Server/Microsoft-R-Server-Installation-Linux</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3309445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Technology Overview: </a:t>
            </a:r>
            <a:r>
              <a:rPr lang="en-US" dirty="0">
                <a:hlinkClick r:id="rId3"/>
              </a:rPr>
              <a:t>https://channel9.msdn.com/Series/Microsoft-R-Server/Technology-Overview-for-Microsoft-R-Server-2016</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174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08013"/>
            <a:ext cx="4533900" cy="2551112"/>
          </a:xfrm>
        </p:spPr>
      </p:sp>
      <p:sp>
        <p:nvSpPr>
          <p:cNvPr id="3" name="Notes Placeholder 2"/>
          <p:cNvSpPr>
            <a:spLocks noGrp="1"/>
          </p:cNvSpPr>
          <p:nvPr>
            <p:ph type="body" idx="1"/>
          </p:nvPr>
        </p:nvSpPr>
        <p:spPr>
          <a:xfrm>
            <a:off x="381000" y="4366260"/>
            <a:ext cx="6096000" cy="4091940"/>
          </a:xfrm>
        </p:spPr>
        <p:txBody>
          <a:bodyPr/>
          <a:lstStyle/>
          <a:p>
            <a:endParaRPr lang="en-US" sz="12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622906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901" cy="2473090"/>
          </a:xfrm>
        </p:spPr>
      </p:sp>
      <p:sp>
        <p:nvSpPr>
          <p:cNvPr id="3" name="Notes Placeholder 2"/>
          <p:cNvSpPr>
            <a:spLocks noGrp="1"/>
          </p:cNvSpPr>
          <p:nvPr>
            <p:ph type="body" idx="1"/>
          </p:nvPr>
        </p:nvSpPr>
        <p:spPr/>
        <p:txBody>
          <a:bodyPr/>
          <a:lstStyle/>
          <a:p>
            <a:pPr marL="285750" indent="-285750">
              <a:buFont typeface="+mj-lt"/>
              <a:buAutoNum type="arabicPeriod"/>
            </a:pPr>
            <a:r>
              <a:rPr lang="en-US" dirty="0"/>
              <a:t>Getting Started: </a:t>
            </a:r>
            <a:r>
              <a:rPr lang="en-US" dirty="0">
                <a:hlinkClick r:id="rId3"/>
              </a:rPr>
              <a:t>https://msdn.microsoft.com/en-us/microsoft-r/?f=255&amp;MSPPError=-2147217396</a:t>
            </a:r>
            <a:r>
              <a:rPr lang="en-US" dirty="0"/>
              <a:t>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3343312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Function Breakdown: </a:t>
            </a:r>
            <a:r>
              <a:rPr lang="en-US" dirty="0">
                <a:hlinkClick r:id="rId3"/>
              </a:rPr>
              <a:t>https://msdn.microsoft.com/en-us/microsoft-r/scaler/scaler</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280614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SQL Server Implementation of </a:t>
            </a:r>
            <a:r>
              <a:rPr lang="en-US" dirty="0" err="1"/>
              <a:t>ScaleR</a:t>
            </a:r>
            <a:r>
              <a:rPr lang="en-US" dirty="0"/>
              <a:t> Functions: </a:t>
            </a:r>
            <a:r>
              <a:rPr lang="en-US" dirty="0">
                <a:hlinkClick r:id="rId3"/>
              </a:rPr>
              <a:t>https://msdn.microsoft.com/en-us/library/mt652103.aspx</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9154826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err="1"/>
              <a:t>ScaleR</a:t>
            </a:r>
            <a:r>
              <a:rPr lang="en-US" dirty="0"/>
              <a:t> Functions for Working with SQL Server Data: </a:t>
            </a:r>
            <a:r>
              <a:rPr lang="en-US" dirty="0">
                <a:hlinkClick r:id="rId3"/>
              </a:rPr>
              <a:t>https://msdn.microsoft.com/en-us/library/mt732681.aspx</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8982305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Primary reference:</a:t>
            </a:r>
            <a:r>
              <a:rPr lang="en-US" baseline="0" dirty="0"/>
              <a:t> </a:t>
            </a:r>
            <a:r>
              <a:rPr lang="en-US" baseline="0" dirty="0">
                <a:hlinkClick r:id="rId3"/>
              </a:rPr>
              <a:t>https://msdn.microsoft.com/en-us/library/dn905952.aspx</a:t>
            </a:r>
            <a:r>
              <a:rPr lang="en-US" baseline="0" dirty="0"/>
              <a:t>  </a:t>
            </a:r>
            <a:endParaRPr lang="en-US" dirty="0"/>
          </a:p>
          <a:p>
            <a:pPr marL="228600" indent="-228600">
              <a:buFont typeface="+mj-lt"/>
              <a:buAutoNum type="arabicPeriod"/>
            </a:pPr>
            <a:r>
              <a:rPr lang="en-US" dirty="0"/>
              <a:t>Using R in Azure Machine Learning:  </a:t>
            </a:r>
            <a:r>
              <a:rPr lang="en-US" dirty="0">
                <a:hlinkClick r:id="rId4"/>
              </a:rPr>
              <a:t>https://azure.microsoft.com/en-us/documentation/articles/machine-learning-r-quickstart/</a:t>
            </a:r>
            <a:r>
              <a:rPr lang="en-US" dirty="0"/>
              <a:t>  </a:t>
            </a:r>
          </a:p>
          <a:p>
            <a:pPr marL="228600" indent="-228600">
              <a:buFont typeface="+mj-lt"/>
              <a:buAutoNum type="arabicPeriod"/>
            </a:pPr>
            <a:r>
              <a:rPr lang="en-US" dirty="0"/>
              <a:t>Overview Video: </a:t>
            </a:r>
            <a:r>
              <a:rPr lang="en-US" dirty="0">
                <a:hlinkClick r:id="rId5"/>
              </a:rPr>
              <a:t>https://channel9.msdn.com/Blogs/Windows-Azure/R-in-Azure-ML-Studio</a:t>
            </a:r>
            <a:r>
              <a:rPr lang="en-US" dirty="0"/>
              <a:t>  </a:t>
            </a:r>
          </a:p>
          <a:p>
            <a:pPr marL="228600" indent="-228600">
              <a:buFont typeface="+mj-lt"/>
              <a:buAutoNum type="arabicPeriod"/>
            </a:pPr>
            <a:r>
              <a:rPr lang="en-US" dirty="0"/>
              <a:t>R Packages</a:t>
            </a:r>
            <a:r>
              <a:rPr lang="en-US" baseline="0" dirty="0"/>
              <a:t> supported: </a:t>
            </a:r>
            <a:r>
              <a:rPr lang="en-US" baseline="0" dirty="0">
                <a:hlinkClick r:id="rId6"/>
              </a:rPr>
              <a:t>https://msdn.microsoft.com/en-us/library/mt741980.aspx</a:t>
            </a:r>
            <a:r>
              <a:rPr lang="en-US" baseline="0" dirty="0"/>
              <a:t>  </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14998827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5963" y="641350"/>
            <a:ext cx="3012937" cy="1903546"/>
          </a:xfrm>
        </p:spPr>
      </p:sp>
      <p:sp>
        <p:nvSpPr>
          <p:cNvPr id="3" name="Notes Placeholder 2"/>
          <p:cNvSpPr>
            <a:spLocks noGrp="1"/>
          </p:cNvSpPr>
          <p:nvPr>
            <p:ph type="body" idx="1"/>
          </p:nvPr>
        </p:nvSpPr>
        <p:spPr>
          <a:xfrm>
            <a:off x="381000" y="2754217"/>
            <a:ext cx="6140986" cy="5982159"/>
          </a:xfrm>
        </p:spPr>
        <p:txBody>
          <a:bodyPr/>
          <a:lstStyle/>
          <a:p>
            <a:pPr marL="342900" marR="0" indent="-3429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Full training example for the local HDP Instance: </a:t>
            </a:r>
            <a:r>
              <a:rPr lang="en-US" u="sng" kern="1200" dirty="0">
                <a:solidFill>
                  <a:schemeClr val="tx1"/>
                </a:solidFill>
                <a:effectLst/>
                <a:latin typeface="+mj-lt"/>
                <a:hlinkClick r:id="rId3"/>
              </a:rPr>
              <a:t>http://hortonworks.com/hadoop-tutorial/hello-world-an-introduction-to-hadoop-hcatalog-hive-and-pig/</a:t>
            </a:r>
            <a:r>
              <a:rPr lang="en-US" kern="1200" dirty="0">
                <a:solidFill>
                  <a:schemeClr val="tx1"/>
                </a:solidFill>
                <a:effectLst/>
                <a:latin typeface="+mj-lt"/>
              </a:rPr>
              <a:t> </a:t>
            </a:r>
          </a:p>
          <a:p>
            <a:pPr marL="342900" marR="0" indent="-3429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More detail on the Hadoop Components: </a:t>
            </a:r>
            <a:r>
              <a:rPr lang="en-US" kern="1200" dirty="0">
                <a:solidFill>
                  <a:schemeClr val="tx1"/>
                </a:solidFill>
                <a:effectLst/>
                <a:latin typeface="+mj-lt"/>
                <a:hlinkClick r:id="rId4"/>
              </a:rPr>
              <a:t>http://www.datasciencecentral.com/profiles/blogs/hadoop-herd-when-to-use-what</a:t>
            </a:r>
            <a:r>
              <a:rPr lang="en-US" kern="1200" dirty="0">
                <a:solidFill>
                  <a:schemeClr val="tx1"/>
                </a:solidFill>
                <a:effectLst/>
                <a:latin typeface="+mj-lt"/>
              </a:rPr>
              <a:t>  </a:t>
            </a:r>
          </a:p>
          <a:p>
            <a:endParaRPr lang="en-IN" b="1" kern="1200" dirty="0">
              <a:solidFill>
                <a:schemeClr val="tx1"/>
              </a:solidFill>
              <a:effectLst/>
              <a:latin typeface="+mj-lt"/>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1C7738D-585F-44E8-BC09-82BBE838E7E1}"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001086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Primary Documentation</a:t>
            </a:r>
            <a:r>
              <a:rPr lang="en-US" baseline="0" dirty="0"/>
              <a:t> and training: </a:t>
            </a:r>
            <a:r>
              <a:rPr lang="en-US" baseline="0" dirty="0">
                <a:hlinkClick r:id="rId3"/>
              </a:rPr>
              <a:t>https://msdn.microsoft.com/en-us/library/mt604845.aspx</a:t>
            </a:r>
            <a:r>
              <a:rPr lang="en-US" baseline="0" dirty="0"/>
              <a:t>  </a:t>
            </a: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https://buckwoody.wordpress.com/</a:t>
            </a:r>
          </a:p>
        </p:txBody>
      </p:sp>
    </p:spTree>
    <p:extLst>
      <p:ext uri="{BB962C8B-B14F-4D97-AF65-F5344CB8AC3E}">
        <p14:creationId xmlns:p14="http://schemas.microsoft.com/office/powerpoint/2010/main" val="34993162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The Microsoft R Client:</a:t>
            </a:r>
            <a:r>
              <a:rPr lang="en-US" baseline="0" dirty="0"/>
              <a:t> </a:t>
            </a:r>
            <a:r>
              <a:rPr lang="en-US" baseline="0" dirty="0">
                <a:hlinkClick r:id="rId3"/>
              </a:rPr>
              <a:t>https://msdn.microsoft.com/en-us/microsoft-r/install-r-client-windows</a:t>
            </a:r>
            <a:r>
              <a:rPr lang="en-US" baseline="0" dirty="0"/>
              <a:t>  </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13582360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472431" cy="251614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Installing Microsoft R Client on Windows: </a:t>
            </a:r>
            <a:r>
              <a:rPr lang="en-US" dirty="0">
                <a:hlinkClick r:id="rId3"/>
              </a:rPr>
              <a:t>https://msdn.microsoft.com/en-us/microsoft-r/install-r-client-windows</a:t>
            </a:r>
            <a:r>
              <a:rPr lang="en-US" dirty="0"/>
              <a:t>  </a:t>
            </a:r>
            <a:r>
              <a:rPr lang="en-US" baseline="0" dirty="0"/>
              <a:t> </a:t>
            </a:r>
          </a:p>
          <a:p>
            <a:pPr marL="228600" indent="-228600">
              <a:buFont typeface="+mj-lt"/>
              <a:buAutoNum type="arabicPeriod"/>
            </a:pPr>
            <a:r>
              <a:rPr lang="en-US" dirty="0"/>
              <a:t>Files located at: </a:t>
            </a:r>
            <a:r>
              <a:rPr lang="en-US" b="1" dirty="0"/>
              <a:t>C:\Program Files\Microsoft\R Client\R_SERVER\bin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39551524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901" cy="2473090"/>
          </a:xfrm>
        </p:spPr>
      </p:sp>
      <p:sp>
        <p:nvSpPr>
          <p:cNvPr id="3" name="Notes Placeholder 2"/>
          <p:cNvSpPr>
            <a:spLocks noGrp="1"/>
          </p:cNvSpPr>
          <p:nvPr>
            <p:ph type="body" idx="1"/>
          </p:nvPr>
        </p:nvSpPr>
        <p:spPr/>
        <p:txBody>
          <a:bodyPr/>
          <a:lstStyle/>
          <a:p>
            <a:pPr marL="0" indent="0">
              <a:buFont typeface="+mj-lt"/>
              <a:buNone/>
            </a:pPr>
            <a:r>
              <a:rPr lang="en-US" sz="1200" b="0" i="1" dirty="0"/>
              <a:t>Note: “Environment” has a specific meaning in R – we are using the general</a:t>
            </a:r>
            <a:r>
              <a:rPr lang="en-US" sz="1200" b="0" i="1" baseline="0" dirty="0"/>
              <a:t> term environment to mean the operating surroundings for your computer running R - http://adv-r.had.co.nz/Environments.html#env-basics </a:t>
            </a:r>
          </a:p>
          <a:p>
            <a:pPr marL="171450" indent="-171450">
              <a:buFont typeface="Arial" panose="020B0604020202020204" pitchFamily="34" charset="0"/>
              <a:buChar char="•"/>
            </a:pPr>
            <a:endParaRPr lang="en-US" dirty="0"/>
          </a:p>
          <a:p>
            <a:pPr marL="228600" indent="-228600">
              <a:buFont typeface="+mj-lt"/>
              <a:buAutoNum type="arabicPeriod"/>
            </a:pPr>
            <a:r>
              <a:rPr lang="en-US" sz="1200" b="0" baseline="0" dirty="0"/>
              <a:t>Information</a:t>
            </a:r>
            <a:r>
              <a:rPr lang="en-US" sz="1200" b="0" dirty="0"/>
              <a:t> on the </a:t>
            </a:r>
            <a:r>
              <a:rPr lang="en-US" dirty="0"/>
              <a:t>R Profiles: </a:t>
            </a:r>
            <a:r>
              <a:rPr lang="en-US" dirty="0">
                <a:hlinkClick r:id="rId3"/>
              </a:rPr>
              <a:t>https://www.r-bloggers.com/fun-with-rprofile-and-customizing-r-startup/</a:t>
            </a:r>
            <a:r>
              <a:rPr lang="en-US" dirty="0"/>
              <a:t> </a:t>
            </a:r>
            <a:endParaRPr lang="en-US" sz="1200" b="0" baseline="0" dirty="0"/>
          </a:p>
          <a:p>
            <a:pPr marL="0" indent="0">
              <a:buFont typeface="+mj-lt"/>
              <a:buNone/>
            </a:pPr>
            <a:endParaRPr lang="en-US" sz="1800" b="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949258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At the</a:t>
            </a:r>
            <a:r>
              <a:rPr lang="en-US" sz="1400" baseline="0" dirty="0"/>
              <a:t> end of this Module, you will:</a:t>
            </a:r>
          </a:p>
          <a:p>
            <a:pPr marL="445862" lvl="1" indent="-228600">
              <a:buFont typeface="+mj-lt"/>
              <a:buAutoNum type="arabicPeriod"/>
            </a:pPr>
            <a:r>
              <a:rPr lang="en-US" sz="1400" baseline="0" dirty="0"/>
              <a:t>Understand the R Language and where it is used</a:t>
            </a:r>
          </a:p>
          <a:p>
            <a:pPr marL="445862" lvl="1" indent="-228600">
              <a:buFont typeface="+mj-lt"/>
              <a:buAutoNum type="arabicPeriod"/>
            </a:pPr>
            <a:r>
              <a:rPr lang="en-US" sz="1400" baseline="0" dirty="0"/>
              <a:t>Understand the Microsoft R Platform and its capabilities</a:t>
            </a:r>
          </a:p>
          <a:p>
            <a:pPr marL="445862" lvl="1" indent="-228600">
              <a:buFont typeface="+mj-lt"/>
              <a:buAutoNum type="arabicPeriod"/>
            </a:pPr>
            <a:r>
              <a:rPr lang="en-US" sz="1400" baseline="0" dirty="0"/>
              <a:t>Set up and use the server and various client tools for a R environment</a:t>
            </a:r>
          </a:p>
          <a:p>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3379423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kern="1200" dirty="0">
                <a:solidFill>
                  <a:schemeClr val="tx1"/>
                </a:solidFill>
              </a:rPr>
              <a:t>Open Visual Studio, and read through the walkthrough of the RTVS tools for SQL Server and R: </a:t>
            </a:r>
            <a:r>
              <a:rPr lang="en-US" kern="1200" dirty="0">
                <a:solidFill>
                  <a:schemeClr val="tx1"/>
                </a:solidFill>
                <a:hlinkClick r:id="rId3"/>
              </a:rPr>
              <a:t>https://microsoft.github.io/RTVS-docs/sqlserver.html</a:t>
            </a:r>
            <a:r>
              <a:rPr lang="en-US" kern="1200" dirty="0">
                <a:solidFill>
                  <a:schemeClr val="tx1"/>
                </a:solidFill>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kern="1200" dirty="0">
                <a:solidFill>
                  <a:schemeClr val="tx1"/>
                </a:solidFill>
              </a:rPr>
              <a:t>Download the </a:t>
            </a:r>
            <a:r>
              <a:rPr lang="en-US" b="1" kern="1200" dirty="0">
                <a:solidFill>
                  <a:schemeClr val="tx1"/>
                </a:solidFill>
              </a:rPr>
              <a:t>Resources </a:t>
            </a:r>
            <a:r>
              <a:rPr lang="en-US" b="0" kern="1200" dirty="0">
                <a:solidFill>
                  <a:schemeClr val="tx1"/>
                </a:solidFill>
              </a:rPr>
              <a:t>zip file as described by your instructor and extract all the files to a local directory on your system.</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Open the file </a:t>
            </a:r>
            <a:r>
              <a:rPr lang="en-US" b="1" dirty="0"/>
              <a:t>R for SQL Professionals Lab (Student).R </a:t>
            </a:r>
            <a:r>
              <a:rPr lang="en-US" dirty="0"/>
              <a:t>and complete all exercises in </a:t>
            </a:r>
            <a:r>
              <a:rPr lang="en-US" sz="1200" b="1" kern="1200" dirty="0">
                <a:solidFill>
                  <a:schemeClr val="tx1"/>
                </a:solidFill>
                <a:latin typeface="Segoe UI Light" pitchFamily="34" charset="0"/>
                <a:ea typeface="+mn-ea"/>
                <a:cs typeface="+mn-cs"/>
              </a:rPr>
              <a:t>#1.0 Planning, setup and environment</a:t>
            </a:r>
            <a:r>
              <a:rPr lang="en-US" sz="1200" kern="1200" dirty="0">
                <a:solidFill>
                  <a:schemeClr val="tx1"/>
                </a:solidFill>
                <a:latin typeface="Segoe UI Light" pitchFamily="34" charset="0"/>
                <a:ea typeface="+mn-ea"/>
                <a:cs typeface="+mn-cs"/>
              </a:rPr>
              <a:t>. Look for three # symbols for the tasks you should complete. Work through all exercises and stop at </a:t>
            </a:r>
            <a:r>
              <a:rPr lang="en-US" sz="1200" b="1" kern="1200" dirty="0">
                <a:solidFill>
                  <a:schemeClr val="tx1"/>
                </a:solidFill>
                <a:latin typeface="Segoe UI Light" pitchFamily="34" charset="0"/>
                <a:ea typeface="+mn-ea"/>
                <a:cs typeface="+mn-cs"/>
              </a:rPr>
              <a:t>#1.4 Package Management</a:t>
            </a:r>
            <a:r>
              <a:rPr lang="en-US" sz="1200" kern="1200" dirty="0">
                <a:solidFill>
                  <a:schemeClr val="tx1"/>
                </a:solidFill>
                <a:latin typeface="Segoe UI Light" pitchFamily="34" charset="0"/>
                <a:ea typeface="+mn-ea"/>
                <a:cs typeface="+mn-cs"/>
              </a:rPr>
              <a:t>. </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2112131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a:t>
            </a:r>
            <a:r>
              <a:rPr lang="en-US" dirty="0">
                <a:hlinkClick r:id="rId3"/>
              </a:rPr>
              <a:t>https://mran.revolutionanalytics.com/documents/what-is-r/</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92785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Packages: </a:t>
            </a:r>
            <a:r>
              <a:rPr lang="en-US" dirty="0">
                <a:hlinkClick r:id="rId3"/>
              </a:rPr>
              <a:t>http://www.dummies.com/programming/r/how-to-install-load-and-unload-packages-in-r/</a:t>
            </a:r>
            <a:r>
              <a:rPr lang="en-US" dirty="0"/>
              <a:t> and </a:t>
            </a:r>
            <a:r>
              <a:rPr lang="en-US" dirty="0">
                <a:hlinkClick r:id="rId4"/>
              </a:rPr>
              <a:t>https://cran.r-project.org/doc/manuals/R-admin.html#Add_002don-packages</a:t>
            </a:r>
            <a:r>
              <a:rPr lang="en-US" dirty="0"/>
              <a:t> </a:t>
            </a:r>
          </a:p>
          <a:p>
            <a:pPr marL="228600" indent="-228600">
              <a:buFont typeface="+mj-lt"/>
              <a:buAutoNum type="arabicPeriod"/>
            </a:pPr>
            <a:r>
              <a:rPr lang="en-US" dirty="0"/>
              <a:t>Book on Creating</a:t>
            </a:r>
            <a:r>
              <a:rPr lang="en-US" baseline="0" dirty="0"/>
              <a:t> your own </a:t>
            </a:r>
            <a:r>
              <a:rPr lang="en-US" dirty="0"/>
              <a:t>Packages: </a:t>
            </a:r>
            <a:r>
              <a:rPr lang="en-US" dirty="0">
                <a:hlinkClick r:id="rId5"/>
              </a:rPr>
              <a:t>http://r-pkgs.had.co.nz/</a:t>
            </a:r>
            <a:r>
              <a:rPr lang="en-US" dirty="0"/>
              <a:t> </a:t>
            </a:r>
          </a:p>
          <a:p>
            <a:pPr marL="228600" indent="-228600">
              <a:buFont typeface="+mj-lt"/>
              <a:buAutoNum type="arabicPeriod"/>
            </a:pPr>
            <a:r>
              <a:rPr lang="en-US" dirty="0"/>
              <a:t>A useful set of packages: </a:t>
            </a:r>
            <a:r>
              <a:rPr lang="en-US" dirty="0">
                <a:hlinkClick r:id="rId6"/>
              </a:rPr>
              <a:t>https://support.rstudio.com/hc/en-us/articles/201057987-Quick-list-of-useful-R-packages</a:t>
            </a:r>
            <a:endParaRPr lang="en-US" dirty="0"/>
          </a:p>
          <a:p>
            <a:pPr marL="228600" indent="-228600">
              <a:buFont typeface="+mj-lt"/>
              <a:buAutoNum type="arabicPeriod"/>
            </a:pPr>
            <a:r>
              <a:rPr lang="en-US" dirty="0"/>
              <a:t>R Packages supported by Azure</a:t>
            </a:r>
            <a:r>
              <a:rPr lang="en-US" baseline="0" dirty="0"/>
              <a:t> Machine Learning: </a:t>
            </a:r>
            <a:r>
              <a:rPr lang="en-US" baseline="0" dirty="0">
                <a:hlinkClick r:id="rId7"/>
              </a:rPr>
              <a:t>https://msdn.microsoft.com/en-us/library/mt741980.aspx</a:t>
            </a:r>
            <a:r>
              <a:rPr lang="en-US" baseline="0" dirty="0"/>
              <a:t> </a:t>
            </a:r>
          </a:p>
          <a:p>
            <a:pPr marL="228600" indent="-228600">
              <a:buFont typeface="+mj-lt"/>
              <a:buAutoNum type="arabicPeriod"/>
            </a:pPr>
            <a:r>
              <a:rPr lang="en-US" baseline="0" dirty="0"/>
              <a:t>R Package Management for SQL Server R Services: </a:t>
            </a:r>
            <a:r>
              <a:rPr lang="en-US" baseline="0" dirty="0">
                <a:hlinkClick r:id="rId8"/>
              </a:rPr>
              <a:t>https://msdn.microsoft.com/en-us/library/mt790486.aspx</a:t>
            </a:r>
            <a:r>
              <a:rPr lang="en-US" baseline="0" dirty="0"/>
              <a:t> </a:t>
            </a:r>
          </a:p>
          <a:p>
            <a:pPr marL="228600" indent="-228600">
              <a:buFont typeface="+mj-lt"/>
              <a:buAutoNum type="arabicPeriod"/>
            </a:pPr>
            <a:r>
              <a:rPr lang="en-US" baseline="0" dirty="0"/>
              <a:t>Scaling Packages: </a:t>
            </a:r>
            <a:r>
              <a:rPr lang="en-US" baseline="0" dirty="0">
                <a:hlinkClick r:id="rId9"/>
              </a:rPr>
              <a:t>https://msdn.microsoft.com/en-US/library/mt637368.aspx</a:t>
            </a:r>
            <a:r>
              <a:rPr lang="en-US" baseline="0" dirty="0"/>
              <a:t> </a:t>
            </a: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14726675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p:txBody>
          <a:bodyPr/>
          <a:lstStyle/>
          <a:p>
            <a:pPr marL="228600" indent="-228600">
              <a:buFont typeface="+mj-lt"/>
              <a:buAutoNum type="arabicPeriod"/>
              <a:defRPr/>
            </a:pPr>
            <a:r>
              <a:rPr lang="en-US" dirty="0"/>
              <a:t>Open the file </a:t>
            </a:r>
            <a:r>
              <a:rPr lang="en-US" b="1" dirty="0"/>
              <a:t>R for SQL Professionals Lab (Student).R </a:t>
            </a:r>
            <a:r>
              <a:rPr lang="en-US" dirty="0"/>
              <a:t>and complete </a:t>
            </a:r>
            <a:r>
              <a:rPr lang="en-US" sz="1200" b="1" kern="1200" dirty="0">
                <a:solidFill>
                  <a:schemeClr val="tx1"/>
                </a:solidFill>
                <a:latin typeface="Segoe UI Light" pitchFamily="34" charset="0"/>
                <a:ea typeface="+mn-ea"/>
                <a:cs typeface="+mn-cs"/>
              </a:rPr>
              <a:t>#1.4 Package Management</a:t>
            </a:r>
            <a:r>
              <a:rPr lang="en-US" sz="1200" kern="1200" dirty="0">
                <a:solidFill>
                  <a:schemeClr val="tx1"/>
                </a:solidFill>
                <a:latin typeface="Segoe UI Light" pitchFamily="34" charset="0"/>
                <a:ea typeface="+mn-ea"/>
                <a:cs typeface="+mn-cs"/>
              </a:rPr>
              <a:t>.</a:t>
            </a:r>
            <a:endParaRPr lang="en-US" kern="1200" dirty="0">
              <a:solidFill>
                <a:schemeClr val="tx1"/>
              </a:solidFill>
            </a:endParaRPr>
          </a:p>
          <a:p>
            <a:pPr marL="228600" lvl="0" indent="-228600">
              <a:buFont typeface="+mj-lt"/>
              <a:buAutoNum type="arabicPeriod"/>
              <a:defRPr/>
            </a:pPr>
            <a:r>
              <a:rPr lang="en-US" kern="1200" dirty="0">
                <a:solidFill>
                  <a:schemeClr val="tx1"/>
                </a:solidFill>
              </a:rPr>
              <a:t>Check to see if the following packages are installed:</a:t>
            </a:r>
          </a:p>
          <a:p>
            <a:pPr marL="445862" lvl="1" indent="-228600">
              <a:buFont typeface="+mj-lt"/>
              <a:buAutoNum type="arabicPeriod"/>
              <a:defRPr/>
            </a:pPr>
            <a:r>
              <a:rPr lang="en-US" b="1" kern="1200" dirty="0" err="1">
                <a:solidFill>
                  <a:schemeClr val="tx1"/>
                </a:solidFill>
              </a:rPr>
              <a:t>dplyr</a:t>
            </a:r>
            <a:endParaRPr lang="en-US" b="1" kern="1200" dirty="0">
              <a:solidFill>
                <a:schemeClr val="tx1"/>
              </a:solidFill>
            </a:endParaRPr>
          </a:p>
          <a:p>
            <a:pPr marL="445862" lvl="1" indent="-228600">
              <a:buFont typeface="+mj-lt"/>
              <a:buAutoNum type="arabicPeriod"/>
              <a:defRPr/>
            </a:pPr>
            <a:r>
              <a:rPr lang="en-US" b="1" kern="1200" dirty="0" err="1">
                <a:solidFill>
                  <a:schemeClr val="tx1"/>
                </a:solidFill>
              </a:rPr>
              <a:t>tidyr</a:t>
            </a:r>
            <a:endParaRPr lang="en-US" b="1" kern="1200" dirty="0">
              <a:solidFill>
                <a:schemeClr val="tx1"/>
              </a:solidFill>
            </a:endParaRPr>
          </a:p>
          <a:p>
            <a:pPr marL="445862" lvl="1" indent="-228600">
              <a:buFont typeface="+mj-lt"/>
              <a:buAutoNum type="arabicPeriod"/>
              <a:defRPr/>
            </a:pPr>
            <a:r>
              <a:rPr lang="en-US" b="1" kern="1200" dirty="0" err="1">
                <a:solidFill>
                  <a:schemeClr val="tx1"/>
                </a:solidFill>
              </a:rPr>
              <a:t>lubridate</a:t>
            </a:r>
            <a:endParaRPr lang="en-US" b="1" kern="1200" dirty="0">
              <a:solidFill>
                <a:schemeClr val="tx1"/>
              </a:solidFill>
            </a:endParaRPr>
          </a:p>
          <a:p>
            <a:pPr marL="445862" lvl="1" indent="-228600">
              <a:buFont typeface="+mj-lt"/>
              <a:buAutoNum type="arabicPeriod"/>
              <a:defRPr/>
            </a:pPr>
            <a:r>
              <a:rPr lang="en-US" b="1" kern="1200" dirty="0">
                <a:solidFill>
                  <a:schemeClr val="tx1"/>
                </a:solidFill>
              </a:rPr>
              <a:t>ggplot2 </a:t>
            </a:r>
          </a:p>
          <a:p>
            <a:pPr marL="445862" lvl="1" indent="-228600">
              <a:buFont typeface="+mj-lt"/>
              <a:buAutoNum type="arabicPeriod"/>
              <a:defRPr/>
            </a:pPr>
            <a:r>
              <a:rPr lang="en-US" b="1" kern="1200" dirty="0" err="1">
                <a:solidFill>
                  <a:schemeClr val="tx1"/>
                </a:solidFill>
              </a:rPr>
              <a:t>xtable</a:t>
            </a:r>
            <a:endParaRPr lang="en-US" b="1" kern="1200" dirty="0">
              <a:solidFill>
                <a:schemeClr val="tx1"/>
              </a:solidFill>
            </a:endParaRPr>
          </a:p>
          <a:p>
            <a:pPr marL="445862" lvl="1" indent="-228600">
              <a:buFont typeface="+mj-lt"/>
              <a:buAutoNum type="arabicPeriod"/>
              <a:defRPr/>
            </a:pPr>
            <a:r>
              <a:rPr lang="en-US" b="1" kern="1200" dirty="0">
                <a:solidFill>
                  <a:schemeClr val="tx1"/>
                </a:solidFill>
              </a:rPr>
              <a:t>maps</a:t>
            </a:r>
          </a:p>
          <a:p>
            <a:pPr marL="445862" lvl="1" indent="-228600">
              <a:buFont typeface="+mj-lt"/>
              <a:buAutoNum type="arabicPeriod"/>
              <a:defRPr/>
            </a:pPr>
            <a:r>
              <a:rPr lang="en-US" b="1" kern="1200" dirty="0">
                <a:solidFill>
                  <a:schemeClr val="tx1"/>
                </a:solidFill>
              </a:rPr>
              <a:t>zoo</a:t>
            </a:r>
          </a:p>
          <a:p>
            <a:pPr marL="445862" lvl="1" indent="-228600">
              <a:buFont typeface="+mj-lt"/>
              <a:buAutoNum type="arabicPeriod"/>
              <a:defRPr/>
            </a:pPr>
            <a:r>
              <a:rPr lang="en-US" b="1" kern="1200" dirty="0" err="1">
                <a:solidFill>
                  <a:schemeClr val="tx1"/>
                </a:solidFill>
              </a:rPr>
              <a:t>knitr</a:t>
            </a:r>
            <a:endParaRPr lang="en-US" b="1" kern="1200" dirty="0">
              <a:solidFill>
                <a:schemeClr val="tx1"/>
              </a:solidFill>
            </a:endParaRPr>
          </a:p>
          <a:p>
            <a:pPr marL="228600" lvl="0" indent="-228600">
              <a:buFont typeface="+mj-lt"/>
              <a:buAutoNum type="arabicPeriod"/>
              <a:defRPr/>
            </a:pPr>
            <a:r>
              <a:rPr lang="en-US" kern="1200" dirty="0">
                <a:solidFill>
                  <a:schemeClr val="tx1"/>
                </a:solidFill>
              </a:rPr>
              <a:t>If</a:t>
            </a:r>
            <a:r>
              <a:rPr lang="en-US" kern="1200" baseline="0" dirty="0">
                <a:solidFill>
                  <a:schemeClr val="tx1"/>
                </a:solidFill>
              </a:rPr>
              <a:t> any of these are not installed, install them</a:t>
            </a:r>
          </a:p>
          <a:p>
            <a:pPr marL="228600" lvl="0" indent="-228600">
              <a:buFont typeface="+mj-lt"/>
              <a:buAutoNum type="arabicPeriod"/>
              <a:defRPr/>
            </a:pPr>
            <a:r>
              <a:rPr lang="en-US" dirty="0"/>
              <a:t>Open the help for each of these libraries and work through one sample</a:t>
            </a:r>
            <a:endParaRPr lang="en-US" kern="1200" dirty="0">
              <a:solidFill>
                <a:schemeClr val="tx1"/>
              </a:solidFill>
            </a:endParaRPr>
          </a:p>
          <a:p>
            <a:pPr marL="445862" lvl="1" indent="-228600">
              <a:buFont typeface="+mj-lt"/>
              <a:buAutoNum type="arabicPeriod"/>
              <a:defRPr/>
            </a:pPr>
            <a:endParaRPr lang="en-US" kern="1200" dirty="0">
              <a:solidFill>
                <a:schemeClr val="tx1"/>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4500446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587607" cy="2580942"/>
          </a:xfrm>
        </p:spPr>
      </p:sp>
      <p:sp>
        <p:nvSpPr>
          <p:cNvPr id="3" name="Notes Placeholder 2"/>
          <p:cNvSpPr>
            <a:spLocks noGrp="1"/>
          </p:cNvSpPr>
          <p:nvPr>
            <p:ph type="body" idx="1"/>
          </p:nvPr>
        </p:nvSpPr>
        <p:spPr/>
        <p:txBody>
          <a:bodyPr/>
          <a:lstStyle/>
          <a:p>
            <a:r>
              <a:rPr lang="en-US" dirty="0"/>
              <a:t>Questions?</a:t>
            </a:r>
          </a:p>
          <a:p>
            <a:endParaRPr lang="en-US" dirty="0"/>
          </a:p>
          <a:p>
            <a:r>
              <a:rPr lang="en-US" dirty="0"/>
              <a:t>More resources: </a:t>
            </a:r>
          </a:p>
          <a:p>
            <a:pPr marL="228600" indent="-228600">
              <a:buFont typeface="+mj-lt"/>
              <a:buAutoNum type="arabicPeriod"/>
            </a:pPr>
            <a:r>
              <a:rPr lang="en-US" dirty="0">
                <a:hlinkClick r:id="rId3"/>
              </a:rPr>
              <a:t>https://msdn.microsoft.com/en-us/microsoft-r/microsoft-r-more-resources</a:t>
            </a:r>
            <a:r>
              <a:rPr lang="en-US" dirty="0"/>
              <a:t>  </a:t>
            </a:r>
          </a:p>
          <a:p>
            <a:pPr marL="228600" indent="-228600" rtl="0" eaLnBrk="1" fontAlgn="auto" latinLnBrk="0" hangingPunct="1">
              <a:buFont typeface="+mj-lt"/>
              <a:buAutoNum type="arabicPeriod"/>
            </a:pPr>
            <a:r>
              <a:rPr lang="en-US" b="0" i="0" u="none" strike="noStrike" kern="1200" dirty="0">
                <a:solidFill>
                  <a:schemeClr val="tx1"/>
                </a:solidFill>
                <a:effectLst/>
                <a:hlinkClick r:id="rId4"/>
              </a:rPr>
              <a:t>Revolutions Blog</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5"/>
              </a:rPr>
              <a:t>Blog:  Joseph</a:t>
            </a:r>
            <a:r>
              <a:rPr lang="en-US" b="0" i="0" u="none" strike="noStrike" kern="1200" baseline="0" dirty="0">
                <a:solidFill>
                  <a:schemeClr val="tx1"/>
                </a:solidFill>
                <a:effectLst/>
                <a:hlinkClick r:id="rId5"/>
              </a:rPr>
              <a:t> Sirosh, “Making R the Enterprise Standard…”</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6"/>
              </a:rPr>
              <a:t>Getting</a:t>
            </a:r>
            <a:r>
              <a:rPr lang="en-US" b="0" i="0" u="none" strike="noStrike" kern="1200" baseline="0" dirty="0">
                <a:solidFill>
                  <a:schemeClr val="tx1"/>
                </a:solidFill>
                <a:effectLst/>
                <a:hlinkClick r:id="rId6"/>
              </a:rPr>
              <a:t> Started with Microsoft R</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7"/>
              </a:rPr>
              <a:t>Diving In.. Data Analysis</a:t>
            </a:r>
            <a:r>
              <a:rPr lang="en-US" b="0" i="0" u="none" strike="noStrike" kern="1200" baseline="0" dirty="0">
                <a:solidFill>
                  <a:schemeClr val="tx1"/>
                </a:solidFill>
                <a:effectLst/>
                <a:hlinkClick r:id="rId7"/>
              </a:rPr>
              <a:t> in Microsoft R</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8"/>
              </a:rPr>
              <a:t>R Server Technology – Video</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9"/>
              </a:rPr>
              <a:t>R Tools for Visual Studio Sneak Peek</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10"/>
              </a:rPr>
              <a:t>R Tools</a:t>
            </a:r>
            <a:r>
              <a:rPr lang="en-US" b="0" i="0" u="none" strike="noStrike" kern="1200" baseline="0" dirty="0">
                <a:solidFill>
                  <a:schemeClr val="tx1"/>
                </a:solidFill>
                <a:effectLst/>
                <a:hlinkClick r:id="rId10"/>
              </a:rPr>
              <a:t> for Visual Studio Overview</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11"/>
              </a:rPr>
              <a:t>SQL R Services Overview – </a:t>
            </a:r>
            <a:r>
              <a:rPr lang="en-US" b="0" i="0" u="none" strike="noStrike" kern="1200" dirty="0" err="1">
                <a:solidFill>
                  <a:schemeClr val="tx1"/>
                </a:solidFill>
                <a:effectLst/>
                <a:hlinkClick r:id="rId11"/>
              </a:rPr>
              <a:t>Youtube</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12"/>
              </a:rPr>
              <a:t>SQL R Services Feature Overview - </a:t>
            </a:r>
            <a:r>
              <a:rPr lang="en-US" b="0" i="0" u="none" strike="noStrike" kern="1200" dirty="0" err="1">
                <a:solidFill>
                  <a:schemeClr val="tx1"/>
                </a:solidFill>
                <a:effectLst/>
                <a:hlinkClick r:id="rId12"/>
              </a:rPr>
              <a:t>Youtube</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13"/>
              </a:rPr>
              <a:t>SQL R Services Overview at Build</a:t>
            </a:r>
            <a:endParaRPr lang="en-US" b="0" i="0" u="none" strike="noStrike" kern="1200" dirty="0">
              <a:solidFill>
                <a:schemeClr val="tx1"/>
              </a:solidFill>
              <a:effectLst/>
            </a:endParaRPr>
          </a:p>
          <a:p>
            <a:pPr marL="228600" indent="-228600" rtl="0" eaLnBrk="1" fontAlgn="auto" latinLnBrk="0" hangingPunct="1">
              <a:buFont typeface="+mj-lt"/>
              <a:buAutoNum type="arabicPeriod"/>
            </a:pPr>
            <a:r>
              <a:rPr lang="en-US" b="0" i="0" u="none" strike="noStrike" kern="1200" dirty="0">
                <a:solidFill>
                  <a:schemeClr val="tx1"/>
                </a:solidFill>
                <a:effectLst/>
                <a:hlinkClick r:id="rId14"/>
              </a:rPr>
              <a:t>SQL R Services Tutorial</a:t>
            </a:r>
            <a:endParaRPr lang="en-US" b="0" i="0" u="none" strike="noStrike" kern="1200" dirty="0">
              <a:solidFill>
                <a:schemeClr val="tx1"/>
              </a:solidFill>
              <a:effectLst/>
            </a:endParaRPr>
          </a:p>
          <a:p>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884617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This process largely follows the CRISP-DM model: </a:t>
            </a:r>
            <a:r>
              <a:rPr lang="en-US" sz="1400" dirty="0">
                <a:hlinkClick r:id="rId3"/>
              </a:rPr>
              <a:t>http://www.sv-europe.com/crisp-dm-methodology/</a:t>
            </a:r>
            <a:r>
              <a:rPr lang="en-US" sz="1400" dirty="0"/>
              <a:t>  </a:t>
            </a:r>
          </a:p>
          <a:p>
            <a:pPr marL="228600" indent="-228600">
              <a:buFont typeface="+mj-lt"/>
              <a:buAutoNum type="arabicPeriod"/>
            </a:pPr>
            <a:r>
              <a:rPr lang="en-US" sz="1400" dirty="0"/>
              <a:t>It also references the Cortana Intelligence process: </a:t>
            </a:r>
            <a:r>
              <a:rPr lang="en-US" sz="1400" dirty="0">
                <a:hlinkClick r:id="rId4"/>
              </a:rPr>
              <a:t>https://azure.microsoft.com/en-us/documentation/articles/data-science-process-overview/</a:t>
            </a:r>
            <a:r>
              <a:rPr lang="en-US" sz="1400" dirty="0"/>
              <a:t>  </a:t>
            </a:r>
          </a:p>
          <a:p>
            <a:pPr marL="228600" indent="-228600">
              <a:buFont typeface="+mj-lt"/>
              <a:buAutoNum type="arabicPeriod"/>
            </a:pPr>
            <a:r>
              <a:rPr lang="en-US" sz="1400" dirty="0"/>
              <a:t>A complete process diagram</a:t>
            </a:r>
            <a:r>
              <a:rPr lang="en-US" sz="1400" baseline="0" dirty="0"/>
              <a:t> is here: </a:t>
            </a:r>
            <a:r>
              <a:rPr lang="en-US" sz="1400" dirty="0">
                <a:hlinkClick r:id="rId5"/>
              </a:rPr>
              <a:t>https://azure.microsoft.com/en-us/documentation/learning-paths/cortana-analytics-process/</a:t>
            </a:r>
            <a:r>
              <a:rPr lang="en-US" sz="1400" dirty="0"/>
              <a:t> </a:t>
            </a:r>
          </a:p>
          <a:p>
            <a:pPr marL="228600" indent="-228600">
              <a:buFont typeface="+mj-lt"/>
              <a:buAutoNum type="arabicPeriod"/>
            </a:pPr>
            <a:r>
              <a:rPr lang="en-US" sz="1400" dirty="0"/>
              <a:t>Some walkthrough’s of the various services: </a:t>
            </a:r>
            <a:r>
              <a:rPr lang="en-US" sz="1400" dirty="0">
                <a:hlinkClick r:id="rId6"/>
              </a:rPr>
              <a:t>https://azure.microsoft.com/en-us/documentation/articles/data-science-process-walkthroughs/</a:t>
            </a:r>
            <a:r>
              <a:rPr lang="en-US" sz="1400" dirty="0"/>
              <a:t>  </a:t>
            </a:r>
          </a:p>
          <a:p>
            <a:pPr marL="228600" indent="-228600">
              <a:buFont typeface="+mj-lt"/>
              <a:buAutoNum type="arabicPeriod"/>
            </a:pPr>
            <a:r>
              <a:rPr lang="en-US" sz="1400" dirty="0"/>
              <a:t>A</a:t>
            </a:r>
            <a:r>
              <a:rPr lang="en-US" sz="1400" baseline="0" dirty="0"/>
              <a:t>n integrated process and toolset allows for a more close-to-intent deployment</a:t>
            </a:r>
          </a:p>
          <a:p>
            <a:pPr marL="228600" indent="-228600">
              <a:buFont typeface="+mj-lt"/>
              <a:buAutoNum type="arabicPeriod"/>
            </a:pPr>
            <a:r>
              <a:rPr lang="en-US" sz="1400" baseline="0" dirty="0"/>
              <a:t>Iterations are required to close in on the solution – but are harder to management and monitor</a:t>
            </a:r>
            <a:endParaRPr lang="en-US" sz="1400" dirty="0"/>
          </a:p>
          <a:p>
            <a:pPr marL="228600" indent="-228600">
              <a:buFont typeface="+mj-lt"/>
              <a:buAutoNum type="arabicPeriod"/>
            </a:pPr>
            <a:endParaRPr lang="en-US" sz="14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1714500" y="8294943"/>
            <a:ext cx="3429000" cy="261610"/>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1875294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a:xfrm>
            <a:off x="381000" y="2675308"/>
            <a:ext cx="6295222" cy="6016999"/>
          </a:xfrm>
        </p:spPr>
        <p:txBody>
          <a:bodyPr/>
          <a:lstStyle/>
          <a:p>
            <a:pPr marL="228600" indent="-228600">
              <a:buFont typeface="+mj-lt"/>
              <a:buAutoNum type="arabicPeriod"/>
            </a:pPr>
            <a:r>
              <a:rPr lang="en-US" sz="1300" dirty="0"/>
              <a:t>Platform and Storage: Microsoft Azure – </a:t>
            </a:r>
            <a:r>
              <a:rPr lang="en-US" sz="1300" dirty="0">
                <a:hlinkClick r:id="rId3"/>
              </a:rPr>
              <a:t>http://microsoftazure.com</a:t>
            </a:r>
            <a:r>
              <a:rPr lang="en-US" sz="1300" dirty="0"/>
              <a:t>  Storage: </a:t>
            </a:r>
            <a:r>
              <a:rPr lang="en-US" sz="1300" dirty="0">
                <a:hlinkClick r:id="rId4"/>
              </a:rPr>
              <a:t>https://azure.microsoft.com/en-us/documentation/services/storage/</a:t>
            </a:r>
            <a:r>
              <a:rPr lang="en-US" sz="1300" dirty="0"/>
              <a:t>  </a:t>
            </a:r>
            <a:r>
              <a:rPr lang="en-US" sz="1300" b="1" dirty="0"/>
              <a:t>(Host It)</a:t>
            </a:r>
          </a:p>
          <a:p>
            <a:pPr marL="228600" indent="-228600">
              <a:buFont typeface="+mj-lt"/>
              <a:buAutoNum type="arabicPeriod"/>
            </a:pPr>
            <a:r>
              <a:rPr lang="en-US" sz="1300" dirty="0"/>
              <a:t>Azure Data Catalog: </a:t>
            </a:r>
            <a:r>
              <a:rPr lang="en-US" sz="1300" dirty="0">
                <a:hlinkClick r:id="rId5"/>
              </a:rPr>
              <a:t>http://azure.microsoft.com/en-us/services/data-catalog</a:t>
            </a:r>
            <a:r>
              <a:rPr lang="en-US" sz="1300" dirty="0"/>
              <a:t>  </a:t>
            </a:r>
            <a:r>
              <a:rPr lang="en-US" sz="13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300" dirty="0"/>
              <a:t>Azure Data Factory: </a:t>
            </a:r>
            <a:r>
              <a:rPr lang="en-US" sz="1300" dirty="0">
                <a:hlinkClick r:id="rId6"/>
              </a:rPr>
              <a:t>http://azure.microsoft.com/en-us/services/data-factory/</a:t>
            </a:r>
            <a:r>
              <a:rPr lang="en-US" sz="1300" dirty="0"/>
              <a:t>   </a:t>
            </a:r>
            <a:r>
              <a:rPr lang="en-US" sz="1300" b="1" dirty="0"/>
              <a:t>(Move It)</a:t>
            </a:r>
          </a:p>
          <a:p>
            <a:pPr marL="228600" indent="-228600">
              <a:buFont typeface="+mj-lt"/>
              <a:buAutoNum type="arabicPeriod"/>
            </a:pPr>
            <a:r>
              <a:rPr lang="en-US" sz="1300" dirty="0"/>
              <a:t>Azure Event Hubs: </a:t>
            </a:r>
            <a:r>
              <a:rPr lang="en-US" sz="1300" dirty="0">
                <a:hlinkClick r:id="rId7"/>
              </a:rPr>
              <a:t>http://azure.microsoft.com/en-us/services/event-hubs/</a:t>
            </a:r>
            <a:r>
              <a:rPr lang="en-US" sz="1300" dirty="0"/>
              <a:t>  </a:t>
            </a:r>
            <a:r>
              <a:rPr lang="en-US" sz="1300" b="1" dirty="0"/>
              <a:t>(Bring It)</a:t>
            </a:r>
          </a:p>
          <a:p>
            <a:pPr marL="228600" indent="-228600">
              <a:buFont typeface="+mj-lt"/>
              <a:buAutoNum type="arabicPeriod"/>
            </a:pPr>
            <a:r>
              <a:rPr lang="en-US" sz="1300" dirty="0"/>
              <a:t>Azure Data Lake: </a:t>
            </a:r>
            <a:r>
              <a:rPr lang="en-US" sz="1300" dirty="0">
                <a:hlinkClick r:id="rId8"/>
              </a:rPr>
              <a:t>http://azure.microsoft.com/en-us/campaigns/data-lake/</a:t>
            </a:r>
            <a:r>
              <a:rPr lang="en-US" sz="1300" dirty="0"/>
              <a:t>  </a:t>
            </a:r>
            <a:r>
              <a:rPr lang="en-US" sz="1300" b="1" dirty="0"/>
              <a:t>(Store It)</a:t>
            </a:r>
          </a:p>
          <a:p>
            <a:pPr marL="228600" indent="-228600">
              <a:buFont typeface="+mj-lt"/>
              <a:buAutoNum type="arabicPeriod"/>
            </a:pPr>
            <a:r>
              <a:rPr lang="en-US" sz="1300" dirty="0"/>
              <a:t>Azure </a:t>
            </a:r>
            <a:r>
              <a:rPr lang="en-US" sz="1300" dirty="0" err="1"/>
              <a:t>DocumentDB</a:t>
            </a:r>
            <a:r>
              <a:rPr lang="en-US" sz="1300" dirty="0"/>
              <a:t>: </a:t>
            </a:r>
            <a:r>
              <a:rPr lang="en-US" sz="1300" dirty="0">
                <a:hlinkClick r:id="rId9"/>
              </a:rPr>
              <a:t>https://azure.microsoft.com/en-us/services/documentdb/</a:t>
            </a:r>
            <a:r>
              <a:rPr lang="en-US" sz="1300" dirty="0"/>
              <a:t> , Azure SQL Data Warehouse: </a:t>
            </a:r>
            <a:r>
              <a:rPr lang="en-US" sz="1300" dirty="0">
                <a:hlinkClick r:id="rId10"/>
              </a:rPr>
              <a:t>http://azure.microsoft.com/en-us/services/sql-data-warehouse/</a:t>
            </a:r>
            <a:r>
              <a:rPr lang="en-US" sz="1300" dirty="0"/>
              <a:t>  </a:t>
            </a:r>
            <a:r>
              <a:rPr lang="en-US" sz="1300" b="1" dirty="0"/>
              <a:t>(Relate It)</a:t>
            </a:r>
          </a:p>
          <a:p>
            <a:pPr marL="228600" indent="-228600">
              <a:buFont typeface="+mj-lt"/>
              <a:buAutoNum type="arabicPeriod"/>
            </a:pPr>
            <a:r>
              <a:rPr lang="en-US" sz="1300" dirty="0"/>
              <a:t>Azure Machine Learning: </a:t>
            </a:r>
            <a:r>
              <a:rPr lang="en-US" sz="1300" dirty="0">
                <a:hlinkClick r:id="rId11"/>
              </a:rPr>
              <a:t>http://azure.microsoft.com/en-us/services/machine-learning/</a:t>
            </a:r>
            <a:r>
              <a:rPr lang="en-US" sz="1300" dirty="0"/>
              <a:t>  </a:t>
            </a:r>
            <a:r>
              <a:rPr lang="en-US" sz="1300" b="1" dirty="0"/>
              <a:t>(Learn It)</a:t>
            </a:r>
          </a:p>
          <a:p>
            <a:pPr marL="228600" indent="-228600">
              <a:buFont typeface="+mj-lt"/>
              <a:buAutoNum type="arabicPeriod"/>
            </a:pPr>
            <a:r>
              <a:rPr lang="en-US" sz="1300" dirty="0"/>
              <a:t>Azure HDInsight: </a:t>
            </a:r>
            <a:r>
              <a:rPr lang="en-US" sz="1300" dirty="0">
                <a:hlinkClick r:id="rId12"/>
              </a:rPr>
              <a:t>http://azure.microsoft.com/en-us/services/hdinsight/</a:t>
            </a:r>
            <a:r>
              <a:rPr lang="en-US" sz="1300" dirty="0"/>
              <a:t>  </a:t>
            </a:r>
            <a:r>
              <a:rPr lang="en-US" sz="1300" b="1" dirty="0"/>
              <a:t>(Scale It)</a:t>
            </a:r>
          </a:p>
          <a:p>
            <a:pPr marL="228600" indent="-228600">
              <a:buFont typeface="+mj-lt"/>
              <a:buAutoNum type="arabicPeriod"/>
            </a:pPr>
            <a:r>
              <a:rPr lang="en-US" sz="1300" dirty="0"/>
              <a:t>Azure Stream Analytics: </a:t>
            </a:r>
            <a:r>
              <a:rPr lang="en-US" sz="1300" dirty="0">
                <a:hlinkClick r:id="rId13"/>
              </a:rPr>
              <a:t>http://azure.microsoft.com/en-us/services/stream-analytics/</a:t>
            </a:r>
            <a:r>
              <a:rPr lang="en-US" sz="1300" dirty="0"/>
              <a:t>  </a:t>
            </a:r>
            <a:r>
              <a:rPr lang="en-US" sz="1300" b="1" dirty="0"/>
              <a:t>(Stream It) </a:t>
            </a:r>
          </a:p>
          <a:p>
            <a:pPr marL="228600" indent="-228600">
              <a:buFont typeface="+mj-lt"/>
              <a:buAutoNum type="arabicPeriod"/>
            </a:pPr>
            <a:r>
              <a:rPr lang="en-US" sz="1300" dirty="0"/>
              <a:t>Power BI: </a:t>
            </a:r>
            <a:r>
              <a:rPr lang="en-US" sz="1300" dirty="0">
                <a:hlinkClick r:id="rId14"/>
              </a:rPr>
              <a:t>https://powerbi.microsoft.com/</a:t>
            </a:r>
            <a:r>
              <a:rPr lang="en-US" sz="1300" dirty="0"/>
              <a:t>  </a:t>
            </a:r>
            <a:r>
              <a:rPr lang="en-US" sz="1300" b="1" dirty="0"/>
              <a:t>(See It)</a:t>
            </a:r>
          </a:p>
          <a:p>
            <a:pPr marL="228600" indent="-228600">
              <a:buFont typeface="+mj-lt"/>
              <a:buAutoNum type="arabicPeriod"/>
            </a:pPr>
            <a:r>
              <a:rPr lang="en-US" sz="1300" dirty="0"/>
              <a:t>Cortana: </a:t>
            </a:r>
            <a:r>
              <a:rPr lang="en-US" sz="1300" dirty="0">
                <a:hlinkClick r:id="rId15"/>
              </a:rPr>
              <a:t>http://blogs.windows.com/buildingapps/2014/09/23/cortana-integration-and-speech-recognition-new-code-samples/</a:t>
            </a:r>
            <a:r>
              <a:rPr lang="en-US" sz="1300" dirty="0"/>
              <a:t>  and </a:t>
            </a:r>
            <a:r>
              <a:rPr lang="en-US" sz="1300" dirty="0">
                <a:hlinkClick r:id="rId16"/>
              </a:rPr>
              <a:t>https://blogs.windows.com/buildingapps/2015/08/25/using-cortana-to-interact-with-your-customers-10-by-10/</a:t>
            </a:r>
            <a:r>
              <a:rPr lang="en-US" sz="1300" dirty="0"/>
              <a:t> and </a:t>
            </a:r>
            <a:r>
              <a:rPr lang="en-US" sz="1300" dirty="0">
                <a:hlinkClick r:id="rId17"/>
              </a:rPr>
              <a:t>https://developer.microsoft.com/en-us/Cortana</a:t>
            </a:r>
            <a:r>
              <a:rPr lang="en-US" sz="1300" dirty="0"/>
              <a:t>   </a:t>
            </a:r>
            <a:r>
              <a:rPr lang="en-US" sz="1300" b="1" dirty="0"/>
              <a:t>(Say It)</a:t>
            </a:r>
            <a:endParaRPr lang="en-US" sz="1300" b="0" dirty="0"/>
          </a:p>
          <a:p>
            <a:pPr marL="228600" indent="-228600">
              <a:buFont typeface="+mj-lt"/>
              <a:buAutoNum type="arabicPeriod"/>
            </a:pPr>
            <a:r>
              <a:rPr lang="en-US" sz="1300" b="0" dirty="0"/>
              <a:t>Cognitive Services: </a:t>
            </a:r>
            <a:r>
              <a:rPr lang="en-US" sz="1300" b="0" dirty="0">
                <a:hlinkClick r:id="rId18"/>
              </a:rPr>
              <a:t>https://www.microsoft.com/cognitive-services</a:t>
            </a:r>
            <a:r>
              <a:rPr lang="en-US" sz="1300" b="0" dirty="0"/>
              <a:t>  </a:t>
            </a:r>
          </a:p>
          <a:p>
            <a:pPr marL="228600" indent="-228600">
              <a:buFont typeface="+mj-lt"/>
              <a:buAutoNum type="arabicPeriod"/>
            </a:pPr>
            <a:r>
              <a:rPr lang="en-US" sz="1300" b="0" dirty="0"/>
              <a:t>Bot Framework: </a:t>
            </a:r>
            <a:r>
              <a:rPr lang="en-US" sz="1300" b="0" dirty="0">
                <a:hlinkClick r:id="rId19"/>
              </a:rPr>
              <a:t>https://dev.botframework.com/</a:t>
            </a:r>
            <a:r>
              <a:rPr lang="en-US" sz="1300" b="0" dirty="0"/>
              <a:t>  </a:t>
            </a:r>
          </a:p>
          <a:p>
            <a:pPr marL="228600" indent="-228600">
              <a:buFont typeface="+mj-lt"/>
              <a:buAutoNum type="arabicPeriod"/>
            </a:pPr>
            <a:r>
              <a:rPr lang="en-US" sz="1300" dirty="0"/>
              <a:t>All of the components within the suite: </a:t>
            </a:r>
            <a:r>
              <a:rPr lang="en-US" sz="1300" dirty="0">
                <a:hlinkClick r:id="rId20"/>
              </a:rPr>
              <a:t>https://www.microsoft.com/en-us/server-cloud/cortana-intelligence-suite/what-is-cortana-intelligence.aspx</a:t>
            </a:r>
            <a:r>
              <a:rPr lang="en-US" sz="1300" dirty="0"/>
              <a:t>  </a:t>
            </a:r>
          </a:p>
          <a:p>
            <a:pPr marL="228600" indent="-228600">
              <a:buFont typeface="+mj-lt"/>
              <a:buAutoNum type="arabicPeriod"/>
            </a:pPr>
            <a:r>
              <a:rPr lang="en-US" sz="1300" dirty="0"/>
              <a:t>What can I do with it? </a:t>
            </a:r>
            <a:r>
              <a:rPr lang="en-US" sz="1300" dirty="0">
                <a:hlinkClick r:id="rId21"/>
              </a:rPr>
              <a:t>https://gallery.cortanaintelligence.com/</a:t>
            </a:r>
            <a:r>
              <a:rPr lang="en-US" sz="1300" dirty="0"/>
              <a:t>  </a:t>
            </a:r>
          </a:p>
          <a:p>
            <a:pPr marL="228600" indent="-228600">
              <a:buFont typeface="+mj-lt"/>
              <a:buAutoNum type="arabicPeriod"/>
            </a:pPr>
            <a:r>
              <a:rPr lang="en-US" sz="1300" dirty="0"/>
              <a:t>Getting</a:t>
            </a:r>
            <a:r>
              <a:rPr lang="en-US" sz="1300" baseline="0" dirty="0"/>
              <a:t> Started Quickly: </a:t>
            </a:r>
            <a:r>
              <a:rPr lang="en-US" sz="1300" baseline="0" dirty="0">
                <a:hlinkClick r:id="rId22"/>
              </a:rPr>
              <a:t>https://caqs.azure.net/#gallery</a:t>
            </a:r>
            <a:r>
              <a:rPr lang="en-US" sz="1300" baseline="0" dirty="0"/>
              <a:t>  </a:t>
            </a:r>
            <a:endParaRPr lang="en-US" sz="1300" dirty="0"/>
          </a:p>
          <a:p>
            <a:pPr marL="228600" indent="-228600">
              <a:buFont typeface="+mj-lt"/>
              <a:buAutoNum type="arabicPeriod"/>
            </a:pPr>
            <a:endParaRPr lang="en-US" sz="1300" b="0" dirty="0"/>
          </a:p>
          <a:p>
            <a:pPr marL="228600" indent="-228600">
              <a:buFont typeface="+mj-lt"/>
              <a:buAutoNum type="arabicPeriod"/>
            </a:pPr>
            <a:endParaRPr lang="en-US" sz="13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07901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901" cy="2473090"/>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a:t>
            </a:r>
            <a:r>
              <a:rPr lang="en-US" dirty="0">
                <a:hlinkClick r:id="rId3"/>
              </a:rPr>
              <a:t>https://mran.revolutionanalytics.com/documents/what-is-r/</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023930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08013"/>
            <a:ext cx="4533900" cy="2551112"/>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One-Page R: </a:t>
            </a:r>
            <a:r>
              <a:rPr lang="en-US" dirty="0">
                <a:hlinkClick r:id="rId3"/>
              </a:rPr>
              <a:t>https://togaware.com/onepager/</a:t>
            </a:r>
            <a:endParaRPr lang="en-US" dirty="0"/>
          </a:p>
          <a:p>
            <a:pPr marL="228600" indent="-228600">
              <a:buFont typeface="+mj-lt"/>
              <a:buAutoNum type="arabicPeriod"/>
            </a:pPr>
            <a:r>
              <a:rPr lang="en-US" dirty="0"/>
              <a:t>R on  </a:t>
            </a:r>
            <a:r>
              <a:rPr lang="en-US" dirty="0" err="1"/>
              <a:t>Youtube</a:t>
            </a:r>
            <a:r>
              <a:rPr lang="en-US" dirty="0"/>
              <a:t>: </a:t>
            </a:r>
            <a:r>
              <a:rPr lang="en-US" dirty="0">
                <a:hlinkClick r:id="rId4"/>
              </a:rPr>
              <a:t>https://www.youtube.com/user/thelearnr</a:t>
            </a:r>
            <a:r>
              <a:rPr lang="en-US" dirty="0"/>
              <a:t>  </a:t>
            </a:r>
          </a:p>
          <a:p>
            <a:pPr marL="228600" indent="-228600">
              <a:buFont typeface="+mj-lt"/>
              <a:buAutoNum type="arabicPeriod"/>
            </a:pPr>
            <a:r>
              <a:rPr lang="en-US" dirty="0"/>
              <a:t>R Links: </a:t>
            </a:r>
            <a:r>
              <a:rPr lang="en-US" dirty="0">
                <a:hlinkClick r:id="rId5"/>
              </a:rPr>
              <a:t>http://www.datasciencecentral.com/m/discussion?id=6448529%3ATopic%3A280135</a:t>
            </a:r>
            <a:endParaRPr lang="en-US" dirty="0"/>
          </a:p>
          <a:p>
            <a:pPr marL="228600" indent="-228600">
              <a:buFont typeface="+mj-lt"/>
              <a:buAutoNum type="arabicPeriod"/>
            </a:pPr>
            <a:r>
              <a:rPr lang="en-US" dirty="0"/>
              <a:t>R resources: </a:t>
            </a:r>
            <a:r>
              <a:rPr lang="en-US" dirty="0">
                <a:hlinkClick r:id="rId6"/>
              </a:rPr>
              <a:t>https://msdn.microsoft.com/en-us/microsoft-r/microsoft-r-more-resources</a:t>
            </a:r>
            <a:r>
              <a:rPr lang="en-US" dirty="0"/>
              <a:t>  </a:t>
            </a:r>
          </a:p>
          <a:p>
            <a:pPr marL="0" marR="0" indent="0" algn="l" defTabSz="931863" rtl="0" eaLnBrk="0" fontAlgn="base" latinLnBrk="0" hangingPunct="0">
              <a:lnSpc>
                <a:spcPct val="100000"/>
              </a:lnSpc>
              <a:spcBef>
                <a:spcPct val="30000"/>
              </a:spcBef>
              <a:spcAft>
                <a:spcPct val="0"/>
              </a:spcAft>
              <a:buClrTx/>
              <a:buSzTx/>
              <a:buFontTx/>
              <a:buNone/>
              <a:tabLst/>
              <a:defRPr/>
            </a:pPr>
            <a:endParaRPr lang="en-US" sz="9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1130252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a:xfrm>
            <a:off x="381000" y="2735004"/>
            <a:ext cx="6118952" cy="5924254"/>
          </a:xfrm>
        </p:spPr>
        <p:txBody>
          <a:bodyPr/>
          <a:lstStyle/>
          <a:p>
            <a:pPr marL="228600" indent="-228600">
              <a:buFont typeface="+mj-lt"/>
              <a:buAutoNum type="arabicPeriod"/>
            </a:pPr>
            <a:r>
              <a:rPr lang="en-US" dirty="0"/>
              <a:t>Learn</a:t>
            </a:r>
            <a:r>
              <a:rPr lang="en-US" baseline="0" dirty="0"/>
              <a:t> SQL: </a:t>
            </a:r>
            <a:r>
              <a:rPr lang="en-US" dirty="0">
                <a:hlinkClick r:id="rId3"/>
              </a:rPr>
              <a:t>http://www.w3schools.com/SQl/default.asp</a:t>
            </a:r>
            <a:r>
              <a:rPr lang="en-US" dirty="0"/>
              <a:t>  </a:t>
            </a:r>
          </a:p>
          <a:p>
            <a:pPr marL="228600" indent="-228600">
              <a:buFont typeface="+mj-lt"/>
              <a:buAutoNum type="arabicPeriod"/>
            </a:pPr>
            <a:r>
              <a:rPr lang="en-US" dirty="0"/>
              <a:t>Try R, with a great interface. </a:t>
            </a:r>
            <a:r>
              <a:rPr lang="en-US" dirty="0">
                <a:hlinkClick r:id="rId4"/>
              </a:rPr>
              <a:t>http://tryr.codeschool.com/levels/1/challenges/22</a:t>
            </a:r>
            <a:r>
              <a:rPr lang="en-US" dirty="0"/>
              <a:t> </a:t>
            </a:r>
          </a:p>
          <a:p>
            <a:pPr marL="228600" indent="-228600">
              <a:buFont typeface="+mj-lt"/>
              <a:buAutoNum type="arabicPeriod"/>
            </a:pPr>
            <a:r>
              <a:rPr lang="en-US" dirty="0"/>
              <a:t>R and Statistics Intro: </a:t>
            </a:r>
            <a:r>
              <a:rPr lang="en-US" dirty="0">
                <a:hlinkClick r:id="rId5"/>
              </a:rPr>
              <a:t>https://www.youtube.com/watch?v=xb5P5xdcr2U&amp;feature=youtu.be&amp;a</a:t>
            </a:r>
            <a:r>
              <a:rPr lang="en-US" dirty="0"/>
              <a:t>  </a:t>
            </a:r>
          </a:p>
          <a:p>
            <a:pPr marL="228600" indent="-228600">
              <a:buFont typeface="+mj-lt"/>
              <a:buAutoNum type="arabicPeriod"/>
            </a:pPr>
            <a:r>
              <a:rPr lang="en-US" dirty="0"/>
              <a:t>R Online: </a:t>
            </a:r>
            <a:r>
              <a:rPr lang="en-US" dirty="0">
                <a:hlinkClick r:id="rId6"/>
              </a:rPr>
              <a:t>http://www.tutorialspoint.com/r_terminal_online.php</a:t>
            </a:r>
            <a:r>
              <a:rPr lang="en-US" dirty="0"/>
              <a:t>  </a:t>
            </a:r>
          </a:p>
          <a:p>
            <a:pPr marL="228600" indent="-228600">
              <a:buFont typeface="+mj-lt"/>
              <a:buAutoNum type="arabicPeriod"/>
            </a:pPr>
            <a:r>
              <a:rPr lang="en-US" dirty="0"/>
              <a:t>Using R to explore data: </a:t>
            </a:r>
            <a:r>
              <a:rPr lang="en-US" dirty="0">
                <a:hlinkClick r:id="rId7"/>
              </a:rPr>
              <a:t>http://www.analyticsvidhya.com/blog/2015/10/cheatsheet-11-steps-data-exploration-with-codes/</a:t>
            </a:r>
            <a:r>
              <a:rPr lang="en-US" dirty="0"/>
              <a:t>  </a:t>
            </a:r>
          </a:p>
          <a:p>
            <a:pPr marL="228600" indent="-228600">
              <a:buFont typeface="+mj-lt"/>
              <a:buAutoNum type="arabicPeriod"/>
            </a:pPr>
            <a:r>
              <a:rPr lang="en-US" dirty="0"/>
              <a:t>Quick R Intro: </a:t>
            </a:r>
            <a:r>
              <a:rPr lang="en-US" dirty="0">
                <a:hlinkClick r:id="rId8"/>
              </a:rPr>
              <a:t>http://www.datasciencecentral.com/m/blogpost?id=6448529%3ABlogPost%3A112754</a:t>
            </a:r>
            <a:r>
              <a:rPr lang="en-US" dirty="0"/>
              <a:t>  </a:t>
            </a:r>
          </a:p>
          <a:p>
            <a:pPr marL="228600" indent="-228600">
              <a:buFont typeface="+mj-lt"/>
              <a:buAutoNum type="arabicPeriod"/>
            </a:pPr>
            <a:r>
              <a:rPr lang="en-US" dirty="0"/>
              <a:t>Creating a recommender engine in R: </a:t>
            </a:r>
            <a:r>
              <a:rPr lang="en-US" dirty="0">
                <a:hlinkClick r:id="rId9"/>
              </a:rPr>
              <a:t>http://www.analyticbridge.com/profiles/blogs/build-basic-recommendation-engine-using-r</a:t>
            </a:r>
            <a:r>
              <a:rPr lang="en-US" dirty="0"/>
              <a:t>   </a:t>
            </a:r>
          </a:p>
          <a:p>
            <a:pPr marL="228600" indent="-228600">
              <a:buFont typeface="+mj-lt"/>
              <a:buAutoNum type="arabicPeriod"/>
            </a:pPr>
            <a:r>
              <a:rPr lang="en-US" dirty="0"/>
              <a:t>Visualizations cheat-sheet in R: </a:t>
            </a:r>
            <a:r>
              <a:rPr lang="en-US" dirty="0">
                <a:hlinkClick r:id="rId10"/>
              </a:rPr>
              <a:t>http://www.datasciencecentral.com/forum/topics/cheat-sheet-data-visualization-with-r?groupUrl=tutorials</a:t>
            </a:r>
            <a:r>
              <a:rPr lang="en-US" dirty="0"/>
              <a:t>  </a:t>
            </a:r>
          </a:p>
          <a:p>
            <a:pPr marL="228600" indent="-228600">
              <a:buFont typeface="+mj-lt"/>
              <a:buAutoNum type="arabicPeriod"/>
            </a:pP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https://buckwoody.wordpress.com/</a:t>
            </a:r>
          </a:p>
        </p:txBody>
      </p:sp>
    </p:spTree>
    <p:extLst>
      <p:ext uri="{BB962C8B-B14F-4D97-AF65-F5344CB8AC3E}">
        <p14:creationId xmlns:p14="http://schemas.microsoft.com/office/powerpoint/2010/main" val="2599340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endParaRPr lang="en-US" dirty="0"/>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endParaRPr lang="en-US" dirty="0"/>
          </a:p>
        </p:txBody>
      </p:sp>
    </p:spTree>
    <p:extLst>
      <p:ext uri="{BB962C8B-B14F-4D97-AF65-F5344CB8AC3E}">
        <p14:creationId xmlns:p14="http://schemas.microsoft.com/office/powerpoint/2010/main" val="3927840807"/>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C52C2B-7042-40BF-8872-17B0983F4A66}" type="datetimeFigureOut">
              <a:rPr lang="en-US" smtClean="0"/>
              <a:t>4/19/2017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3696479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4/19/2017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68801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a:t>Click to edit Master title style</a:t>
            </a:r>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a:t>Edit Master text styles</a:t>
            </a:r>
          </a:p>
        </p:txBody>
      </p:sp>
      <p:sp>
        <p:nvSpPr>
          <p:cNvPr id="5" name="Date Placeholder 4"/>
          <p:cNvSpPr>
            <a:spLocks noGrp="1"/>
          </p:cNvSpPr>
          <p:nvPr>
            <p:ph type="dt" sz="half" idx="10"/>
          </p:nvPr>
        </p:nvSpPr>
        <p:spPr/>
        <p:txBody>
          <a:bodyPr/>
          <a:lstStyle/>
          <a:p>
            <a:fld id="{93C52C2B-7042-40BF-8872-17B0983F4A66}" type="datetimeFigureOut">
              <a:rPr lang="en-US" smtClean="0"/>
              <a:t>4/19/2017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985975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298397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8159023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1614007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b="0">
                <a:solidFill>
                  <a:schemeClr val="tx1"/>
                </a:solidFill>
              </a:defRPr>
            </a:lvl1pPr>
          </a:lstStyle>
          <a:p>
            <a:r>
              <a:rPr lang="en-US"/>
              <a:t>Click to edit Master title style</a:t>
            </a:r>
          </a:p>
        </p:txBody>
      </p:sp>
      <p:sp>
        <p:nvSpPr>
          <p:cNvPr id="3" name="Subtitle 2"/>
          <p:cNvSpPr>
            <a:spLocks noGrp="1"/>
          </p:cNvSpPr>
          <p:nvPr>
            <p:ph type="subTitle" idx="1"/>
          </p:nvPr>
        </p:nvSpPr>
        <p:spPr>
          <a:xfrm>
            <a:off x="1554560" y="3673745"/>
            <a:ext cx="9327356" cy="1688725"/>
          </a:xfrm>
        </p:spPr>
        <p:txBody>
          <a:bodyPr/>
          <a:lstStyle>
            <a:lvl1pPr marL="0" indent="0" algn="ctr">
              <a:buNone/>
              <a:defRPr sz="2448"/>
            </a:lvl1pPr>
            <a:lvl2pPr marL="466287" indent="0" algn="ctr">
              <a:buNone/>
              <a:defRPr sz="2040"/>
            </a:lvl2pPr>
            <a:lvl3pPr marL="932573" indent="0" algn="ctr">
              <a:buNone/>
              <a:defRPr sz="1836"/>
            </a:lvl3pPr>
            <a:lvl4pPr marL="1398860" indent="0" algn="ctr">
              <a:buNone/>
              <a:defRPr sz="1632"/>
            </a:lvl4pPr>
            <a:lvl5pPr marL="1865146" indent="0" algn="ctr">
              <a:buNone/>
              <a:defRPr sz="1632"/>
            </a:lvl5pPr>
            <a:lvl6pPr marL="2331433" indent="0" algn="ctr">
              <a:buNone/>
              <a:defRPr sz="1632"/>
            </a:lvl6pPr>
            <a:lvl7pPr marL="2797719" indent="0" algn="ctr">
              <a:buNone/>
              <a:defRPr sz="1632"/>
            </a:lvl7pPr>
            <a:lvl8pPr marL="3264006" indent="0" algn="ctr">
              <a:buNone/>
              <a:defRPr sz="1632"/>
            </a:lvl8pPr>
            <a:lvl9pPr marL="3730293" indent="0" algn="ctr">
              <a:buNone/>
              <a:defRPr sz="1632"/>
            </a:lvl9pPr>
          </a:lstStyle>
          <a:p>
            <a:r>
              <a:rPr lang="en-US"/>
              <a:t>Click to edit Master subtitle style</a:t>
            </a:r>
          </a:p>
        </p:txBody>
      </p:sp>
    </p:spTree>
    <p:extLst>
      <p:ext uri="{BB962C8B-B14F-4D97-AF65-F5344CB8AC3E}">
        <p14:creationId xmlns:p14="http://schemas.microsoft.com/office/powerpoint/2010/main" val="3799480317"/>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176760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5164526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with photo">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sp>
        <p:nvSpPr>
          <p:cNvPr id="10" name="TextBox 9"/>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2" name="Picture 1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80296" y="233151"/>
            <a:ext cx="1986146" cy="730297"/>
          </a:xfrm>
          <a:prstGeom prst="rect">
            <a:avLst/>
          </a:prstGeom>
        </p:spPr>
      </p:pic>
      <p:sp>
        <p:nvSpPr>
          <p:cNvPr id="15" name="TextBox 14"/>
          <p:cNvSpPr txBox="1"/>
          <p:nvPr/>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
        <p:nvSpPr>
          <p:cNvPr id="14" name="TextBox 13"/>
          <p:cNvSpPr txBox="1"/>
          <p:nvPr userDrawn="1"/>
        </p:nvSpPr>
        <p:spPr>
          <a:xfrm>
            <a:off x="7772797" y="388585"/>
            <a:ext cx="3886398" cy="1942924"/>
          </a:xfrm>
          <a:prstGeom prst="rect">
            <a:avLst/>
          </a:prstGeom>
        </p:spPr>
        <p:txBody>
          <a:bodyPr vert="horz" wrap="square" lIns="110987" tIns="55494" rIns="110987" bIns="55494" rtlCol="0" anchor="ctr">
            <a:normAutofit/>
          </a:bodyPr>
          <a:lstStyle/>
          <a:p>
            <a:pPr defTabSz="1109758"/>
            <a:r>
              <a:rPr lang="en-US" sz="2040" dirty="0">
                <a:solidFill>
                  <a:srgbClr val="D2D2D2"/>
                </a:solidFill>
                <a:ea typeface="Segoe UI" pitchFamily="34" charset="0"/>
                <a:cs typeface="Segoe UI" pitchFamily="34" charset="0"/>
              </a:rPr>
              <a:t>Click View &gt; Slide Master to insert a photo as a background behind the colored boxes.</a:t>
            </a: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11435" y="202306"/>
            <a:ext cx="1986146" cy="730297"/>
          </a:xfrm>
          <a:prstGeom prst="rect">
            <a:avLst/>
          </a:prstGeom>
        </p:spPr>
      </p:pic>
    </p:spTree>
    <p:extLst>
      <p:ext uri="{BB962C8B-B14F-4D97-AF65-F5344CB8AC3E}">
        <p14:creationId xmlns:p14="http://schemas.microsoft.com/office/powerpoint/2010/main" val="4093412224"/>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8200090"/>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no photo">
    <p:bg>
      <p:bgPr>
        <a:solidFill>
          <a:schemeClr val="tx2"/>
        </a:solidFill>
        <a:effectLst/>
      </p:bgPr>
    </p:bg>
    <p:spTree>
      <p:nvGrpSpPr>
        <p:cNvPr id="1" name=""/>
        <p:cNvGrpSpPr/>
        <p:nvPr/>
      </p:nvGrpSpPr>
      <p:grpSpPr>
        <a:xfrm>
          <a:off x="0" y="0"/>
          <a:ext cx="0" cy="0"/>
          <a:chOff x="0" y="0"/>
          <a:chExt cx="0" cy="0"/>
        </a:xfrm>
      </p:grpSpPr>
      <p:sp>
        <p:nvSpPr>
          <p:cNvPr id="13" name="Rectangle 12"/>
          <p:cNvSpPr/>
          <p:nvPr/>
        </p:nvSpPr>
        <p:spPr bwMode="gray">
          <a:xfrm>
            <a:off x="153878" y="2098358"/>
            <a:ext cx="5597871" cy="3730413"/>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3878" y="2098358"/>
            <a:ext cx="5597871" cy="2798040"/>
          </a:xfrm>
          <a:noFill/>
        </p:spPr>
        <p:txBody>
          <a:bodyPr vert="horz" lIns="137160" tIns="137160" rIns="137160" bIns="137160" rtlCol="0" anchor="t" anchorCtr="0">
            <a:normAutofit/>
          </a:bodyPr>
          <a:lstStyle>
            <a:lvl1pPr>
              <a:defRPr lang="en-US" sz="4488" spc="-100"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3878" y="4896168"/>
            <a:ext cx="5597871" cy="932603"/>
          </a:xfrm>
        </p:spPr>
        <p:txBody>
          <a:bodyPr lIns="137160" tIns="137160" rIns="137160" bIns="137160">
            <a:noAutofit/>
          </a:bodyPr>
          <a:lstStyle>
            <a:lvl1pPr marL="0" indent="0">
              <a:spcBef>
                <a:spcPts val="0"/>
              </a:spcBef>
              <a:buNone/>
              <a:defRPr sz="2040">
                <a:solidFill>
                  <a:schemeClr val="bg1"/>
                </a:solidFill>
              </a:defRPr>
            </a:lvl1pPr>
            <a:lvl2pPr marL="287279" indent="0">
              <a:buNone/>
              <a:defRPr sz="2040">
                <a:solidFill>
                  <a:schemeClr val="bg1"/>
                </a:solidFill>
              </a:defRPr>
            </a:lvl2pPr>
            <a:lvl3pPr marL="600187" indent="0">
              <a:buNone/>
              <a:defRPr sz="2040">
                <a:solidFill>
                  <a:schemeClr val="bg1"/>
                </a:solidFill>
              </a:defRPr>
            </a:lvl3pPr>
            <a:lvl4pPr marL="887466" indent="0">
              <a:buNone/>
              <a:defRPr sz="2040">
                <a:solidFill>
                  <a:schemeClr val="bg1"/>
                </a:solidFill>
              </a:defRPr>
            </a:lvl4pPr>
            <a:lvl5pPr marL="1127540" indent="0">
              <a:buNone/>
              <a:defRPr sz="2040">
                <a:solidFill>
                  <a:schemeClr val="bg1"/>
                </a:solidFill>
              </a:defRPr>
            </a:lvl5pPr>
          </a:lstStyle>
          <a:p>
            <a:pPr lvl="0"/>
            <a:r>
              <a:rPr lang="en-US" dirty="0"/>
              <a:t>Speaker Name</a:t>
            </a:r>
          </a:p>
        </p:txBody>
      </p:sp>
      <p:pic>
        <p:nvPicPr>
          <p:cNvPr id="14" name="Picture 1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3784" y="204776"/>
            <a:ext cx="1986143" cy="730297"/>
          </a:xfrm>
          <a:prstGeom prst="rect">
            <a:avLst/>
          </a:prstGeom>
        </p:spPr>
      </p:pic>
    </p:spTree>
    <p:extLst>
      <p:ext uri="{BB962C8B-B14F-4D97-AF65-F5344CB8AC3E}">
        <p14:creationId xmlns:p14="http://schemas.microsoft.com/office/powerpoint/2010/main" val="2338907645"/>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16" name="Text Placeholder 15"/>
          <p:cNvSpPr>
            <a:spLocks noGrp="1"/>
          </p:cNvSpPr>
          <p:nvPr>
            <p:ph type="body" sz="quarter" idx="14"/>
          </p:nvPr>
        </p:nvSpPr>
        <p:spPr>
          <a:xfrm>
            <a:off x="153878" y="1632056"/>
            <a:ext cx="12128721" cy="46681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
        <p:nvSpPr>
          <p:cNvPr id="20" name="Footer Placeholder 19"/>
          <p:cNvSpPr>
            <a:spLocks noGrp="1"/>
          </p:cNvSpPr>
          <p:nvPr>
            <p:ph type="ftr" sz="quarter" idx="16"/>
          </p:nvPr>
        </p:nvSpPr>
        <p:spPr>
          <a:xfrm>
            <a:off x="1943199" y="6606832"/>
            <a:ext cx="8550077" cy="387694"/>
          </a:xfrm>
        </p:spPr>
        <p:txBody>
          <a:bodyPr/>
          <a:lstStyle/>
          <a:p>
            <a:endParaRPr lang="en-US" dirty="0">
              <a:solidFill>
                <a:srgbClr val="505050"/>
              </a:solidFill>
            </a:endParaRPr>
          </a:p>
        </p:txBody>
      </p:sp>
    </p:spTree>
    <p:extLst>
      <p:ext uri="{BB962C8B-B14F-4D97-AF65-F5344CB8AC3E}">
        <p14:creationId xmlns:p14="http://schemas.microsoft.com/office/powerpoint/2010/main" val="281501836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3" name="Footer Placeholder 2"/>
          <p:cNvSpPr>
            <a:spLocks noGrp="1"/>
          </p:cNvSpPr>
          <p:nvPr>
            <p:ph type="ftr" sz="quarter" idx="14"/>
          </p:nvPr>
        </p:nvSpPr>
        <p:spPr/>
        <p:txBody>
          <a:bodyPr/>
          <a:lstStyle/>
          <a:p>
            <a:pPr defTabSz="1109758"/>
            <a:endParaRPr lang="en-US" dirty="0">
              <a:solidFill>
                <a:srgbClr val="505050"/>
              </a:solidFill>
            </a:endParaRPr>
          </a:p>
        </p:txBody>
      </p:sp>
      <p:sp>
        <p:nvSpPr>
          <p:cNvPr id="7" name="Slide Number Placeholder 6"/>
          <p:cNvSpPr>
            <a:spLocks noGrp="1"/>
          </p:cNvSpPr>
          <p:nvPr>
            <p:ph type="sldNum" sz="quarter" idx="15"/>
          </p:nvPr>
        </p:nvSpPr>
        <p:spPr/>
        <p:txBody>
          <a:body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287992273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Text Placeholder 3"/>
          <p:cNvSpPr>
            <a:spLocks noGrp="1"/>
          </p:cNvSpPr>
          <p:nvPr>
            <p:ph type="body" sz="quarter" idx="15" hasCustomPrompt="1"/>
          </p:nvPr>
        </p:nvSpPr>
        <p:spPr>
          <a:xfrm>
            <a:off x="153878" y="1632056"/>
            <a:ext cx="12128721" cy="4585300"/>
          </a:xfrm>
          <a:prstGeom prst="rect">
            <a:avLst/>
          </a:prstGeom>
        </p:spPr>
        <p:txBody>
          <a:bodyPr/>
          <a:lstStyle>
            <a:lvl1pPr marL="0" indent="0">
              <a:buNone/>
              <a:defRPr>
                <a:solidFill>
                  <a:schemeClr val="tx1"/>
                </a:solidFill>
                <a:latin typeface="Courier New" pitchFamily="49" charset="0"/>
                <a:cs typeface="Courier New" pitchFamily="49" charset="0"/>
              </a:defRPr>
            </a:lvl1pPr>
            <a:lvl2pPr marL="287279" indent="0">
              <a:buNone/>
              <a:defRPr>
                <a:solidFill>
                  <a:schemeClr val="tx1"/>
                </a:solidFill>
                <a:latin typeface="Courier New" pitchFamily="49" charset="0"/>
                <a:cs typeface="Courier New" pitchFamily="49" charset="0"/>
              </a:defRPr>
            </a:lvl2pPr>
            <a:lvl3pPr marL="600187" indent="0">
              <a:buNone/>
              <a:defRPr>
                <a:solidFill>
                  <a:schemeClr val="tx1"/>
                </a:solidFill>
                <a:latin typeface="Courier New" pitchFamily="49" charset="0"/>
                <a:cs typeface="Courier New" pitchFamily="49" charset="0"/>
              </a:defRPr>
            </a:lvl3pPr>
            <a:lvl4pPr marL="887466" indent="0">
              <a:buNone/>
              <a:defRPr>
                <a:solidFill>
                  <a:schemeClr val="tx1"/>
                </a:solidFill>
                <a:latin typeface="Courier New" pitchFamily="49" charset="0"/>
                <a:cs typeface="Courier New" pitchFamily="49" charset="0"/>
              </a:defRPr>
            </a:lvl4pPr>
            <a:lvl5pPr marL="1127540" indent="0">
              <a:buNone/>
              <a:defRPr>
                <a:solidFill>
                  <a:schemeClr val="tx1"/>
                </a:solidFill>
                <a:latin typeface="Courier New" pitchFamily="49" charset="0"/>
                <a:cs typeface="Courier New" pitchFamily="49" charset="0"/>
              </a:defRPr>
            </a:lvl5pPr>
          </a:lstStyle>
          <a:p>
            <a:pPr lvl="0"/>
            <a:r>
              <a:rPr lang="en-US" dirty="0"/>
              <a:t>Click to add developer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5"/>
          <p:cNvSpPr>
            <a:spLocks noGrp="1"/>
          </p:cNvSpPr>
          <p:nvPr>
            <p:ph type="body" sz="quarter" idx="12" hasCustomPrompt="1"/>
          </p:nvPr>
        </p:nvSpPr>
        <p:spPr>
          <a:xfrm>
            <a:off x="1" y="585024"/>
            <a:ext cx="12436475" cy="380490"/>
          </a:xfrm>
          <a:prstGeom prst="rect">
            <a:avLst/>
          </a:prstGeom>
        </p:spPr>
        <p:txBody>
          <a:bodyPr lIns="320040" tIns="53325" rIns="53325" bIns="53325">
            <a:noAutofit/>
          </a:bodyPr>
          <a:lstStyle>
            <a:lvl1pPr marL="0" indent="0">
              <a:buNone/>
              <a:defRPr sz="2856">
                <a:solidFill>
                  <a:schemeClr val="tx1"/>
                </a:solidFill>
                <a:latin typeface="Segoe UI Light" pitchFamily="34" charset="0"/>
              </a:defRPr>
            </a:lvl1pPr>
            <a:lvl2pPr marL="287279" indent="0">
              <a:buNone/>
              <a:defRPr/>
            </a:lvl2pPr>
            <a:lvl3pPr marL="600187" indent="0">
              <a:buNone/>
              <a:defRPr/>
            </a:lvl3pPr>
            <a:lvl4pPr marL="887466" indent="0">
              <a:buNone/>
              <a:defRPr/>
            </a:lvl4pPr>
            <a:lvl5pPr marL="1127540" indent="0">
              <a:buNone/>
              <a:defRPr/>
            </a:lvl5pPr>
          </a:lstStyle>
          <a:p>
            <a:pPr lvl="0"/>
            <a:r>
              <a:rPr lang="en-US" dirty="0"/>
              <a:t>Click to add subtitle</a:t>
            </a:r>
          </a:p>
        </p:txBody>
      </p:sp>
      <p:sp>
        <p:nvSpPr>
          <p:cNvPr id="6" name="Footer Placeholder 5"/>
          <p:cNvSpPr>
            <a:spLocks noGrp="1"/>
          </p:cNvSpPr>
          <p:nvPr>
            <p:ph type="ftr" sz="quarter" idx="16"/>
          </p:nvPr>
        </p:nvSpPr>
        <p:spPr/>
        <p:txBody>
          <a:bodyPr/>
          <a:lstStyle/>
          <a:p>
            <a:endParaRPr lang="en-US" dirty="0">
              <a:solidFill>
                <a:srgbClr val="505050"/>
              </a:solidFill>
            </a:endParaRPr>
          </a:p>
        </p:txBody>
      </p:sp>
      <p:sp>
        <p:nvSpPr>
          <p:cNvPr id="10" name="Slide Number Placeholder 9"/>
          <p:cNvSpPr>
            <a:spLocks noGrp="1"/>
          </p:cNvSpPr>
          <p:nvPr>
            <p:ph type="sldNum" sz="quarter" idx="17"/>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11655157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85463744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6" name="Rectangle 5"/>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6"/>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153877" y="3954464"/>
            <a:ext cx="10262765" cy="18743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7" y="1165754"/>
            <a:ext cx="10262764" cy="27887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88007530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6" name="Rectangle 5"/>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3879" y="1165755"/>
            <a:ext cx="10262763" cy="2788709"/>
          </a:xfrm>
          <a:noFill/>
        </p:spPr>
        <p:txBody>
          <a:bodyPr lIns="137160" tIns="137160" rIns="137160" bIns="137160" anchor="t" anchorCtr="0"/>
          <a:lstStyle>
            <a:lvl1pPr>
              <a:defRPr sz="7241" spc="-100" baseline="0">
                <a:gradFill>
                  <a:gsLst>
                    <a:gs pos="5833">
                      <a:srgbClr val="FFFFFF"/>
                    </a:gs>
                    <a:gs pos="18000">
                      <a:srgbClr val="FFFFFF"/>
                    </a:gs>
                  </a:gsLst>
                  <a:lin ang="5400000" scaled="0"/>
                </a:gradFill>
              </a:defRPr>
            </a:lvl1pPr>
          </a:lstStyle>
          <a:p>
            <a:r>
              <a:rPr lang="en-US" dirty="0"/>
              <a:t>Video title</a:t>
            </a:r>
          </a:p>
        </p:txBody>
      </p:sp>
      <p:sp>
        <p:nvSpPr>
          <p:cNvPr id="5" name="Text Placeholder 4"/>
          <p:cNvSpPr>
            <a:spLocks noGrp="1"/>
          </p:cNvSpPr>
          <p:nvPr>
            <p:ph type="body" sz="quarter" idx="12" hasCustomPrompt="1"/>
          </p:nvPr>
        </p:nvSpPr>
        <p:spPr>
          <a:xfrm>
            <a:off x="153877" y="3963564"/>
            <a:ext cx="10262764" cy="1865207"/>
          </a:xfrm>
          <a:noFill/>
        </p:spPr>
        <p:txBody>
          <a:bodyPr lIns="137160" tIns="137160" rIns="137160" bIns="137160">
            <a:noAutofit/>
          </a:bodyPr>
          <a:lstStyle>
            <a:lvl1pPr marL="0" indent="0">
              <a:spcBef>
                <a:spcPts val="0"/>
              </a:spcBef>
              <a:buNone/>
              <a:defRPr sz="2856"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3879" y="1165754"/>
            <a:ext cx="10262763" cy="279781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2" rIns="182828" bIns="146262" numCol="1" spcCol="0" rtlCol="0" fromWordArt="0" anchor="t" anchorCtr="0" forceAA="0" compatLnSpc="1">
            <a:prstTxWarp prst="textNoShape">
              <a:avLst/>
            </a:prstTxWarp>
            <a:noAutofit/>
          </a:bodyPr>
          <a:lstStyle/>
          <a:p>
            <a:pPr algn="ctr" defTabSz="932198" fontAlgn="base">
              <a:lnSpc>
                <a:spcPct val="90000"/>
              </a:lnSpc>
              <a:spcBef>
                <a:spcPct val="0"/>
              </a:spcBef>
              <a:spcAft>
                <a:spcPct val="0"/>
              </a:spcAft>
            </a:pPr>
            <a:endParaRPr lang="en-US" sz="2448"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9696612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FFFFFF"/>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40800263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chemeClr val="tx1"/>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11144135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2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3878" y="2098359"/>
            <a:ext cx="12128721" cy="1859279"/>
          </a:xfrm>
          <a:noFill/>
        </p:spPr>
        <p:txBody>
          <a:bodyPr lIns="137160" tIns="137160" rIns="137160" bIns="137160" anchor="t" anchorCtr="0"/>
          <a:lstStyle>
            <a:lvl1pPr>
              <a:defRPr sz="8771" spc="-100"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3877" y="3963564"/>
            <a:ext cx="6530850" cy="2642376"/>
          </a:xfrm>
          <a:prstGeom prst="rect">
            <a:avLst/>
          </a:prstGeom>
        </p:spPr>
        <p:txBody>
          <a:bodyPr lIns="137160" tIns="137160" rIns="137160" bIns="137160">
            <a:noAutofit/>
          </a:bodyPr>
          <a:lstStyle>
            <a:lvl1pPr marL="194218" indent="-194218">
              <a:lnSpc>
                <a:spcPct val="80000"/>
              </a:lnSpc>
              <a:buNone/>
              <a:defRPr lang="en-US" sz="2040" kern="1200" dirty="0">
                <a:solidFill>
                  <a:srgbClr val="000000"/>
                </a:solidFill>
                <a:latin typeface="Segoe UI" pitchFamily="34" charset="0"/>
                <a:ea typeface="Segoe UI" pitchFamily="34" charset="0"/>
                <a:cs typeface="Segoe UI" pitchFamily="34" charset="0"/>
              </a:defRPr>
            </a:lvl1pPr>
          </a:lstStyle>
          <a:p>
            <a:pPr marL="0" lvl="0" indent="0" algn="l" defTabSz="1109758"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16920731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cSld name="Closing logo slide">
    <p:bg>
      <p:bgRef idx="1001">
        <a:schemeClr val="bg1"/>
      </p:bgRef>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274639" y="6292889"/>
            <a:ext cx="11856403" cy="403145"/>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229"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31524086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331951740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183891172"/>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1229254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234508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431032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35212517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0043243"/>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10983949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p:cNvSpPr>
            <a:spLocks noGrp="1"/>
          </p:cNvSpPr>
          <p:nvPr>
            <p:ph type="dt" sz="half" idx="10"/>
          </p:nvPr>
        </p:nvSpPr>
        <p:spPr/>
        <p:txBody>
          <a:bodyPr/>
          <a:lstStyle/>
          <a:p>
            <a:fld id="{93C52C2B-7042-40BF-8872-17B0983F4A66}"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993046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6087906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a:t>Click to edit Master title style</a:t>
            </a:r>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3C52C2B-7042-40BF-8872-17B0983F4A66}" type="datetimeFigureOut">
              <a:rPr lang="en-US" smtClean="0"/>
              <a:t>4/19/2017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3699282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5008"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5965" y="1861968"/>
            <a:ext cx="5285502" cy="4437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C52C2B-7042-40BF-8872-17B0983F4A66}" type="datetimeFigureOut">
              <a:rPr lang="en-US" smtClean="0"/>
              <a:t>4/19/2017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1790384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a:t>Click to edit Master title style</a:t>
            </a:r>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C52C2B-7042-40BF-8872-17B0983F4A66}" type="datetimeFigureOut">
              <a:rPr lang="en-US" smtClean="0"/>
              <a:t>4/19/2017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186665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3C52C2B-7042-40BF-8872-17B0983F4A66}" type="datetimeFigureOut">
              <a:rPr lang="en-US" smtClean="0"/>
              <a:t>4/19/2017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464191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ags" Target="../tags/tag1.xml"/><Relationship Id="rId5" Type="http://schemas.openxmlformats.org/officeDocument/2006/relationships/vmlDrawing" Target="../drawings/vmlDrawing1.v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theme" Target="../theme/theme2.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image" Target="../media/image1.emf"/><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oleObject" Target="../embeddings/oleObject2.bin"/><Relationship Id="rId2" Type="http://schemas.openxmlformats.org/officeDocument/2006/relationships/slideLayout" Target="../slideLayouts/slideLayout20.xml"/><Relationship Id="rId16" Type="http://schemas.openxmlformats.org/officeDocument/2006/relationships/tags" Target="../tags/tag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vmlDrawing" Target="../drawings/vmlDrawing2.v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34.xml"/><Relationship Id="rId7" Type="http://schemas.openxmlformats.org/officeDocument/2006/relationships/theme" Target="../theme/theme5.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5" Type="http://schemas.openxmlformats.org/officeDocument/2006/relationships/slideLayout" Target="../slideLayouts/slideLayout36.xml"/><Relationship Id="rId4"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aphicFrame>
        <p:nvGraphicFramePr>
          <p:cNvPr id="7" name="Object 6" hidden="1"/>
          <p:cNvGraphicFramePr>
            <a:graphicFrameLocks noChangeAspect="1"/>
          </p:cNvGraphicFramePr>
          <p:nvPr userDrawn="1">
            <p:custDataLst>
              <p:tags r:id="rId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30" name="think-cell Slide" r:id="rId7" imgW="383" imgH="384" progId="TCLayout.ActiveDocument.1">
                  <p:embed/>
                </p:oleObj>
              </mc:Choice>
              <mc:Fallback>
                <p:oleObj name="think-cell Slide" r:id="rId7" imgW="383" imgH="384" progId="TCLayout.ActiveDocument.1">
                  <p:embed/>
                  <p:pic>
                    <p:nvPicPr>
                      <p:cNvPr id="7" name="Object 6" hidden="1"/>
                      <p:cNvPicPr/>
                      <p:nvPr/>
                    </p:nvPicPr>
                    <p:blipFill>
                      <a:blip r:embed="rId8"/>
                      <a:stretch>
                        <a:fillRect/>
                      </a:stretch>
                    </p:blipFill>
                    <p:spPr>
                      <a:xfrm>
                        <a:off x="1621" y="1621"/>
                        <a:ext cx="1619" cy="1619"/>
                      </a:xfrm>
                      <a:prstGeom prst="rect">
                        <a:avLst/>
                      </a:prstGeom>
                    </p:spPr>
                  </p:pic>
                </p:oleObj>
              </mc:Fallback>
            </mc:AlternateContent>
          </a:graphicData>
        </a:graphic>
      </p:graphicFrame>
    </p:spTree>
    <p:extLst>
      <p:ext uri="{BB962C8B-B14F-4D97-AF65-F5344CB8AC3E}">
        <p14:creationId xmlns:p14="http://schemas.microsoft.com/office/powerpoint/2010/main" val="2316870018"/>
      </p:ext>
    </p:extLst>
  </p:cSld>
  <p:clrMap bg1="lt1" tx1="dk1" bg2="lt2" tx2="dk2" accent1="accent1" accent2="accent2" accent3="accent3" accent4="accent4" accent5="accent5" accent6="accent6" hlink="hlink" folHlink="folHlink"/>
  <p:sldLayoutIdLst>
    <p:sldLayoutId id="2147484487" r:id="rId1"/>
    <p:sldLayoutId id="2147484493" r:id="rId2"/>
    <p:sldLayoutId id="2147484498" r:id="rId3"/>
  </p:sldLayoutIdLst>
  <p:transition>
    <p:fade/>
  </p:transition>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fld id="{93C52C2B-7042-40BF-8872-17B0983F4A66}" type="datetimeFigureOut">
              <a:rPr lang="en-US" smtClean="0"/>
              <a:t>4/19/2017</a:t>
            </a:fld>
            <a:endParaRPr lang="en-US"/>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fld id="{B5E599B2-8D78-41B7-BDF2-E3ADBE2383B9}" type="slidenum">
              <a:rPr lang="en-US" smtClean="0"/>
              <a:t>‹#›</a:t>
            </a:fld>
            <a:endParaRPr lang="en-US"/>
          </a:p>
        </p:txBody>
      </p:sp>
    </p:spTree>
    <p:extLst>
      <p:ext uri="{BB962C8B-B14F-4D97-AF65-F5344CB8AC3E}">
        <p14:creationId xmlns:p14="http://schemas.microsoft.com/office/powerpoint/2010/main" val="3438335912"/>
      </p:ext>
    </p:extLst>
  </p:cSld>
  <p:clrMap bg1="lt1" tx1="dk1" bg2="lt2" tx2="dk2" accent1="accent1" accent2="accent2" accent3="accent3" accent4="accent4" accent5="accent5" accent6="accent6" hlink="hlink" folHlink="folHlink"/>
  <p:sldLayoutIdLst>
    <p:sldLayoutId id="2147484500" r:id="rId1"/>
    <p:sldLayoutId id="2147484501" r:id="rId2"/>
    <p:sldLayoutId id="2147484502" r:id="rId3"/>
    <p:sldLayoutId id="2147484503" r:id="rId4"/>
    <p:sldLayoutId id="2147484504" r:id="rId5"/>
    <p:sldLayoutId id="2147484505" r:id="rId6"/>
    <p:sldLayoutId id="2147484506" r:id="rId7"/>
    <p:sldLayoutId id="2147484507" r:id="rId8"/>
    <p:sldLayoutId id="2147484508" r:id="rId9"/>
    <p:sldLayoutId id="2147484509" r:id="rId10"/>
    <p:sldLayoutId id="2147484510" r:id="rId11"/>
    <p:sldLayoutId id="2147484511" r:id="rId12"/>
  </p:sldLayoutIdLst>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1025"/>
          <p:cNvSpPr>
            <a:spLocks noGrp="1" noChangeArrowheads="1"/>
          </p:cNvSpPr>
          <p:nvPr>
            <p:ph type="body" idx="1"/>
          </p:nvPr>
        </p:nvSpPr>
        <p:spPr bwMode="auto">
          <a:xfrm>
            <a:off x="621824" y="1398905"/>
            <a:ext cx="11192828" cy="4896168"/>
          </a:xfrm>
          <a:prstGeom prst="rect">
            <a:avLst/>
          </a:prstGeom>
          <a:noFill/>
          <a:ln w="9525">
            <a:noFill/>
            <a:miter lim="800000"/>
            <a:headEnd/>
            <a:tailEnd/>
          </a:ln>
        </p:spPr>
        <p:txBody>
          <a:bodyPr vert="horz" wrap="square" lIns="91438" tIns="45719" rIns="91438" bIns="45719"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Rectangle 1026"/>
          <p:cNvSpPr>
            <a:spLocks noGrp="1" noChangeArrowheads="1"/>
          </p:cNvSpPr>
          <p:nvPr>
            <p:ph type="title"/>
          </p:nvPr>
        </p:nvSpPr>
        <p:spPr bwMode="auto">
          <a:xfrm>
            <a:off x="621824" y="310868"/>
            <a:ext cx="11192828" cy="777169"/>
          </a:xfrm>
          <a:prstGeom prst="rect">
            <a:avLst/>
          </a:prstGeom>
          <a:noFill/>
          <a:ln w="9525">
            <a:noFill/>
            <a:miter lim="800000"/>
            <a:headEnd/>
            <a:tailEnd/>
          </a:ln>
        </p:spPr>
        <p:txBody>
          <a:bodyPr vert="horz" wrap="square" lIns="91438" tIns="45719" rIns="91438" bIns="45719" numCol="1" anchor="ctr"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3280303816"/>
      </p:ext>
    </p:extLst>
  </p:cSld>
  <p:clrMap bg1="lt1" tx1="dk1" bg2="lt2" tx2="dk2" accent1="accent1" accent2="accent2" accent3="accent3" accent4="accent4" accent5="accent5" accent6="accent6" hlink="hlink" folHlink="folHlink"/>
  <p:sldLayoutIdLst>
    <p:sldLayoutId id="2147484513" r:id="rId1"/>
    <p:sldLayoutId id="2147484514" r:id="rId2"/>
    <p:sldLayoutId id="2147484515" r:id="rId3"/>
  </p:sldLayoutIdLst>
  <p:transition>
    <p:fade/>
  </p:transition>
  <p:hf hdr="0" ftr="0" dt="0"/>
  <p:txStyles>
    <p:titleStyle>
      <a:lvl1pPr marL="0" indent="0" algn="ctr" defTabSz="-18864709" rtl="0" eaLnBrk="1" fontAlgn="base" hangingPunct="1">
        <a:spcBef>
          <a:spcPct val="0"/>
        </a:spcBef>
        <a:spcAft>
          <a:spcPct val="0"/>
        </a:spcAft>
        <a:defRPr lang="en-US" sz="3807" b="0" dirty="0" smtClean="0">
          <a:solidFill>
            <a:schemeClr val="tx1"/>
          </a:solidFill>
          <a:latin typeface="Calibri"/>
          <a:ea typeface="+mj-ea"/>
          <a:cs typeface="Segoe UI" pitchFamily="34" charset="0"/>
        </a:defRPr>
      </a:lvl1pPr>
      <a:lvl2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2pPr>
      <a:lvl3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3pPr>
      <a:lvl4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4pPr>
      <a:lvl5pPr marL="466276" indent="-466276" algn="ctr" defTabSz="-18864709" rtl="0" eaLnBrk="1" fontAlgn="base" hangingPunct="1">
        <a:spcBef>
          <a:spcPct val="0"/>
        </a:spcBef>
        <a:spcAft>
          <a:spcPct val="0"/>
        </a:spcAft>
        <a:defRPr sz="3807" b="1">
          <a:solidFill>
            <a:schemeClr val="tx2"/>
          </a:solidFill>
          <a:latin typeface="Myriad Pro" pitchFamily="34" charset="0"/>
          <a:cs typeface="Segoe UI" pitchFamily="34" charset="0"/>
        </a:defRPr>
      </a:lvl5pPr>
      <a:lvl6pPr marL="621700" algn="l" eaLnBrk="1" fontAlgn="base" hangingPunct="1">
        <a:spcBef>
          <a:spcPct val="0"/>
        </a:spcBef>
        <a:spcAft>
          <a:spcPct val="0"/>
        </a:spcAft>
        <a:defRPr sz="3807" b="1">
          <a:solidFill>
            <a:schemeClr val="tx2">
              <a:alpha val="100000"/>
            </a:schemeClr>
          </a:solidFill>
          <a:latin typeface="Verdana"/>
        </a:defRPr>
      </a:lvl6pPr>
      <a:lvl7pPr marL="1243401" algn="l" eaLnBrk="1" fontAlgn="base" hangingPunct="1">
        <a:spcBef>
          <a:spcPct val="0"/>
        </a:spcBef>
        <a:spcAft>
          <a:spcPct val="0"/>
        </a:spcAft>
        <a:defRPr sz="3807" b="1">
          <a:solidFill>
            <a:schemeClr val="tx2">
              <a:alpha val="100000"/>
            </a:schemeClr>
          </a:solidFill>
          <a:latin typeface="Verdana"/>
        </a:defRPr>
      </a:lvl7pPr>
      <a:lvl8pPr marL="1865100" algn="l" eaLnBrk="1" fontAlgn="base" hangingPunct="1">
        <a:spcBef>
          <a:spcPct val="0"/>
        </a:spcBef>
        <a:spcAft>
          <a:spcPct val="0"/>
        </a:spcAft>
        <a:defRPr sz="3807" b="1">
          <a:solidFill>
            <a:schemeClr val="tx2">
              <a:alpha val="100000"/>
            </a:schemeClr>
          </a:solidFill>
          <a:latin typeface="Verdana"/>
        </a:defRPr>
      </a:lvl8pPr>
      <a:lvl9pPr marL="2486800" algn="l" eaLnBrk="1" fontAlgn="base" hangingPunct="1">
        <a:spcBef>
          <a:spcPct val="0"/>
        </a:spcBef>
        <a:spcAft>
          <a:spcPct val="0"/>
        </a:spcAft>
        <a:defRPr sz="3807" b="1">
          <a:solidFill>
            <a:schemeClr val="tx2">
              <a:alpha val="100000"/>
            </a:schemeClr>
          </a:solidFill>
          <a:latin typeface="Verdana"/>
        </a:defRPr>
      </a:lvl9pPr>
    </p:titleStyle>
    <p:bodyStyle>
      <a:lvl1pPr marL="466276" indent="-466276" algn="l" defTabSz="-18864709" rtl="0" eaLnBrk="1" fontAlgn="base" hangingPunct="1">
        <a:spcBef>
          <a:spcPts val="408"/>
        </a:spcBef>
        <a:spcAft>
          <a:spcPct val="0"/>
        </a:spcAft>
        <a:buFont typeface="Wingdings" pitchFamily="2" charset="2"/>
        <a:buChar char="§"/>
        <a:defRPr sz="2720" b="1">
          <a:solidFill>
            <a:schemeClr val="tx1"/>
          </a:solidFill>
          <a:latin typeface="Calibri" pitchFamily="34" charset="0"/>
          <a:ea typeface="+mn-ea"/>
          <a:cs typeface="Segoe UI" pitchFamily="34" charset="0"/>
        </a:defRPr>
      </a:lvl1pPr>
      <a:lvl2pPr marL="1010262" indent="-388563" algn="l" defTabSz="-18864709" rtl="0" eaLnBrk="1" fontAlgn="base" hangingPunct="1">
        <a:spcBef>
          <a:spcPts val="408"/>
        </a:spcBef>
        <a:spcAft>
          <a:spcPct val="0"/>
        </a:spcAft>
        <a:buSzPct val="50000"/>
        <a:buFont typeface="Wingdings" pitchFamily="2" charset="2"/>
        <a:buChar char="o"/>
        <a:defRPr sz="2448">
          <a:solidFill>
            <a:schemeClr val="tx1"/>
          </a:solidFill>
          <a:latin typeface="Calibri Light" pitchFamily="34" charset="0"/>
          <a:cs typeface="Segoe UI" pitchFamily="34" charset="0"/>
        </a:defRPr>
      </a:lvl2pPr>
      <a:lvl3pPr marL="1554251" indent="-310849" algn="l" defTabSz="-18864709" rtl="0" eaLnBrk="1" fontAlgn="base" hangingPunct="1">
        <a:spcBef>
          <a:spcPts val="408"/>
        </a:spcBef>
        <a:spcAft>
          <a:spcPct val="0"/>
        </a:spcAft>
        <a:buSzPct val="50000"/>
        <a:buFont typeface="Wingdings" pitchFamily="2" charset="2"/>
        <a:buChar char="o"/>
        <a:defRPr sz="2175">
          <a:solidFill>
            <a:schemeClr val="tx1"/>
          </a:solidFill>
          <a:latin typeface="Calibri Light" pitchFamily="34" charset="0"/>
          <a:cs typeface="Segoe UI" pitchFamily="34" charset="0"/>
        </a:defRPr>
      </a:lvl3pPr>
      <a:lvl4pPr marL="2175950" indent="-310849" algn="l" defTabSz="-18864709" rtl="0" eaLnBrk="1" fontAlgn="base" hangingPunct="1">
        <a:spcBef>
          <a:spcPts val="408"/>
        </a:spcBef>
        <a:spcAft>
          <a:spcPct val="0"/>
        </a:spcAft>
        <a:buSzPct val="50000"/>
        <a:buFont typeface="Wingdings" pitchFamily="2" charset="2"/>
        <a:buChar char="o"/>
        <a:defRPr sz="1904">
          <a:solidFill>
            <a:schemeClr val="tx1"/>
          </a:solidFill>
          <a:latin typeface="Calibri Light" pitchFamily="34" charset="0"/>
          <a:cs typeface="Segoe UI" pitchFamily="34" charset="0"/>
        </a:defRPr>
      </a:lvl4pPr>
      <a:lvl5pPr marL="2797649" indent="-310849" algn="l" defTabSz="-18864709" rtl="0" eaLnBrk="1" fontAlgn="base" hangingPunct="1">
        <a:spcBef>
          <a:spcPts val="408"/>
        </a:spcBef>
        <a:spcAft>
          <a:spcPct val="0"/>
        </a:spcAft>
        <a:buSzPct val="50000"/>
        <a:buFont typeface="Wingdings" pitchFamily="2" charset="2"/>
        <a:buChar char="o"/>
        <a:defRPr sz="1632">
          <a:solidFill>
            <a:schemeClr val="tx1"/>
          </a:solidFill>
          <a:latin typeface="Calibri Light" pitchFamily="34" charset="0"/>
          <a:cs typeface="Segoe UI" pitchFamily="34" charset="0"/>
        </a:defRPr>
      </a:lvl5pPr>
      <a:lvl6pPr marL="3419349"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6pPr>
      <a:lvl7pPr marL="40410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7pPr>
      <a:lvl8pPr marL="46627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8pPr>
      <a:lvl9pPr marL="5284450" indent="-310849" algn="l" eaLnBrk="1" fontAlgn="base" hangingPunct="1">
        <a:spcBef>
          <a:spcPct val="20000"/>
        </a:spcBef>
        <a:spcAft>
          <a:spcPct val="0"/>
        </a:spcAft>
        <a:buClr>
          <a:schemeClr val="accent1">
            <a:alpha val="100000"/>
          </a:schemeClr>
        </a:buClr>
        <a:buFont typeface="Wingdings"/>
        <a:buChar char=""/>
        <a:defRPr sz="1904" b="1">
          <a:solidFill>
            <a:schemeClr val="tx1">
              <a:alpha val="100000"/>
            </a:schemeClr>
          </a:solidFill>
          <a:latin typeface="+mn-lt"/>
        </a:defRPr>
      </a:lvl9pPr>
    </p:bodyStyle>
    <p:otherStyle>
      <a:lvl1pPr algn="l" eaLnBrk="1" fontAlgn="base" hangingPunct="1">
        <a:spcBef>
          <a:spcPct val="0"/>
        </a:spcBef>
        <a:spcAft>
          <a:spcPct val="0"/>
        </a:spcAft>
        <a:defRPr>
          <a:solidFill>
            <a:schemeClr val="tx1">
              <a:alpha val="100000"/>
            </a:schemeClr>
          </a:solidFill>
          <a:latin typeface="Arial"/>
        </a:defRPr>
      </a:lvl1pPr>
      <a:lvl2pPr marL="621700" algn="l" eaLnBrk="1" fontAlgn="base" hangingPunct="1">
        <a:spcBef>
          <a:spcPct val="0"/>
        </a:spcBef>
        <a:spcAft>
          <a:spcPct val="0"/>
        </a:spcAft>
        <a:defRPr>
          <a:solidFill>
            <a:schemeClr val="tx1">
              <a:alpha val="100000"/>
            </a:schemeClr>
          </a:solidFill>
          <a:latin typeface="Arial"/>
        </a:defRPr>
      </a:lvl2pPr>
      <a:lvl3pPr marL="1243401" algn="l" eaLnBrk="1" fontAlgn="base" hangingPunct="1">
        <a:spcBef>
          <a:spcPct val="0"/>
        </a:spcBef>
        <a:spcAft>
          <a:spcPct val="0"/>
        </a:spcAft>
        <a:defRPr>
          <a:solidFill>
            <a:schemeClr val="tx1">
              <a:alpha val="100000"/>
            </a:schemeClr>
          </a:solidFill>
          <a:latin typeface="Arial"/>
        </a:defRPr>
      </a:lvl3pPr>
      <a:lvl4pPr marL="1865100" algn="l" eaLnBrk="1" fontAlgn="base" hangingPunct="1">
        <a:spcBef>
          <a:spcPct val="0"/>
        </a:spcBef>
        <a:spcAft>
          <a:spcPct val="0"/>
        </a:spcAft>
        <a:defRPr>
          <a:solidFill>
            <a:schemeClr val="tx1">
              <a:alpha val="100000"/>
            </a:schemeClr>
          </a:solidFill>
          <a:latin typeface="Arial"/>
        </a:defRPr>
      </a:lvl4pPr>
      <a:lvl5pPr marL="2486800" algn="l" eaLnBrk="1" fontAlgn="base" hangingPunct="1">
        <a:spcBef>
          <a:spcPct val="0"/>
        </a:spcBef>
        <a:spcAft>
          <a:spcPct val="0"/>
        </a:spcAft>
        <a:defRPr>
          <a:solidFill>
            <a:schemeClr val="tx1">
              <a:alpha val="100000"/>
            </a:schemeClr>
          </a:solidFill>
          <a:latin typeface="Arial"/>
        </a:defRPr>
      </a:lvl5pPr>
      <a:lvl6pPr marL="3108500" algn="l" eaLnBrk="1" fontAlgn="base" hangingPunct="1">
        <a:spcBef>
          <a:spcPct val="0"/>
        </a:spcBef>
        <a:spcAft>
          <a:spcPct val="0"/>
        </a:spcAft>
        <a:defRPr>
          <a:solidFill>
            <a:schemeClr val="tx1">
              <a:alpha val="100000"/>
            </a:schemeClr>
          </a:solidFill>
          <a:latin typeface="Arial"/>
        </a:defRPr>
      </a:lvl6pPr>
      <a:lvl7pPr marL="3730201" algn="l" eaLnBrk="1" fontAlgn="base" hangingPunct="1">
        <a:spcBef>
          <a:spcPct val="0"/>
        </a:spcBef>
        <a:spcAft>
          <a:spcPct val="0"/>
        </a:spcAft>
        <a:defRPr>
          <a:solidFill>
            <a:schemeClr val="tx1">
              <a:alpha val="100000"/>
            </a:schemeClr>
          </a:solidFill>
          <a:latin typeface="Arial"/>
        </a:defRPr>
      </a:lvl7pPr>
      <a:lvl8pPr marL="4351900" algn="l" eaLnBrk="1" fontAlgn="base" hangingPunct="1">
        <a:spcBef>
          <a:spcPct val="0"/>
        </a:spcBef>
        <a:spcAft>
          <a:spcPct val="0"/>
        </a:spcAft>
        <a:defRPr>
          <a:solidFill>
            <a:schemeClr val="tx1">
              <a:alpha val="100000"/>
            </a:schemeClr>
          </a:solidFill>
          <a:latin typeface="Arial"/>
        </a:defRPr>
      </a:lvl8pPr>
      <a:lvl9pPr marL="4973600" algn="l" eaLnBrk="1" fontAlgn="base" hangingPunct="1">
        <a:spcBef>
          <a:spcPct val="0"/>
        </a:spcBef>
        <a:spcAft>
          <a:spcPct val="0"/>
        </a:spcAft>
        <a:defRPr>
          <a:solidFill>
            <a:schemeClr val="tx1">
              <a:alpha val="100000"/>
            </a:schemeClr>
          </a:solidFill>
          <a:latin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2054" name="think-cell Slide" r:id="rId17" imgW="383" imgH="384" progId="TCLayout.ActiveDocument.1">
                  <p:embed/>
                </p:oleObj>
              </mc:Choice>
              <mc:Fallback>
                <p:oleObj name="think-cell Slide" r:id="rId17" imgW="383" imgH="384" progId="TCLayout.ActiveDocument.1">
                  <p:embed/>
                  <p:pic>
                    <p:nvPicPr>
                      <p:cNvPr id="3" name="Object 2" hidden="1"/>
                      <p:cNvPicPr/>
                      <p:nvPr/>
                    </p:nvPicPr>
                    <p:blipFill>
                      <a:blip r:embed="rId18"/>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755985490"/>
      </p:ext>
    </p:extLst>
  </p:cSld>
  <p:clrMap bg1="lt1" tx1="dk1" bg2="lt2" tx2="dk2" accent1="accent1" accent2="accent2" accent3="accent3" accent4="accent4" accent5="accent5" accent6="accent6" hlink="hlink" folHlink="folHlink"/>
  <p:sldLayoutIdLst>
    <p:sldLayoutId id="2147484517" r:id="rId1"/>
    <p:sldLayoutId id="2147484518" r:id="rId2"/>
    <p:sldLayoutId id="2147484519" r:id="rId3"/>
    <p:sldLayoutId id="2147484520" r:id="rId4"/>
    <p:sldLayoutId id="2147484521" r:id="rId5"/>
    <p:sldLayoutId id="2147484522" r:id="rId6"/>
    <p:sldLayoutId id="2147484523" r:id="rId7"/>
    <p:sldLayoutId id="2147484524" r:id="rId8"/>
    <p:sldLayoutId id="2147484525" r:id="rId9"/>
    <p:sldLayoutId id="2147484526" r:id="rId10"/>
    <p:sldLayoutId id="2147484527" r:id="rId11"/>
    <p:sldLayoutId id="2147484528" r:id="rId12"/>
    <p:sldLayoutId id="2147484529" r:id="rId13"/>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891649894"/>
      </p:ext>
    </p:extLst>
  </p:cSld>
  <p:clrMap bg1="lt1" tx1="dk1" bg2="lt2" tx2="dk2" accent1="accent1" accent2="accent2" accent3="accent3" accent4="accent4" accent5="accent5" accent6="accent6" hlink="hlink" folHlink="folHlink"/>
  <p:sldLayoutIdLst>
    <p:sldLayoutId id="2147484531" r:id="rId1"/>
    <p:sldLayoutId id="2147484532" r:id="rId2"/>
    <p:sldLayoutId id="2147484533" r:id="rId3"/>
    <p:sldLayoutId id="2147484534" r:id="rId4"/>
    <p:sldLayoutId id="2147484535" r:id="rId5"/>
    <p:sldLayoutId id="2147484536"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slideLayout" Target="../slideLayouts/slideLayout24.xml"/><Relationship Id="rId7" Type="http://schemas.openxmlformats.org/officeDocument/2006/relationships/image" Target="../media/image16.png"/><Relationship Id="rId2" Type="http://schemas.openxmlformats.org/officeDocument/2006/relationships/tags" Target="../tags/tag3.xml"/><Relationship Id="rId1" Type="http://schemas.openxmlformats.org/officeDocument/2006/relationships/vmlDrawing" Target="../drawings/vmlDrawing3.vml"/><Relationship Id="rId6" Type="http://schemas.openxmlformats.org/officeDocument/2006/relationships/image" Target="../media/image15.emf"/><Relationship Id="rId5" Type="http://schemas.openxmlformats.org/officeDocument/2006/relationships/oleObject" Target="../embeddings/oleObject3.bin"/><Relationship Id="rId4" Type="http://schemas.openxmlformats.org/officeDocument/2006/relationships/notesSlide" Target="../notesSlides/notesSlide1.xml"/><Relationship Id="rId9" Type="http://schemas.openxmlformats.org/officeDocument/2006/relationships/image" Target="../media/image18.emf"/></Relationships>
</file>

<file path=ppt/slides/_rels/slide10.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10.xml"/><Relationship Id="rId1" Type="http://schemas.openxmlformats.org/officeDocument/2006/relationships/slideLayout" Target="../slideLayouts/slideLayout36.xml"/><Relationship Id="rId5" Type="http://schemas.openxmlformats.org/officeDocument/2006/relationships/image" Target="../media/image38.png"/><Relationship Id="rId4" Type="http://schemas.openxmlformats.org/officeDocument/2006/relationships/image" Target="../media/image37.png"/></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1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43.emf"/><Relationship Id="rId4" Type="http://schemas.openxmlformats.org/officeDocument/2006/relationships/image" Target="../media/image4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47.png"/></Relationships>
</file>

<file path=ppt/slides/_rels/slide2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2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53.png"/><Relationship Id="rId7" Type="http://schemas.openxmlformats.org/officeDocument/2006/relationships/image" Target="../media/image56.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55.png"/><Relationship Id="rId5" Type="http://schemas.openxmlformats.org/officeDocument/2006/relationships/image" Target="../media/image42.png"/><Relationship Id="rId4" Type="http://schemas.openxmlformats.org/officeDocument/2006/relationships/image" Target="../media/image54.png"/></Relationships>
</file>

<file path=ppt/slides/_rels/slide2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28.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37.xml"/></Relationships>
</file>

<file path=ppt/slides/_rels/slide30.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0.xml"/><Relationship Id="rId1" Type="http://schemas.openxmlformats.org/officeDocument/2006/relationships/slideLayout" Target="../slideLayouts/slideLayout36.xml"/><Relationship Id="rId5" Type="http://schemas.openxmlformats.org/officeDocument/2006/relationships/image" Target="../media/image38.png"/><Relationship Id="rId4" Type="http://schemas.openxmlformats.org/officeDocument/2006/relationships/image" Target="../media/image37.png"/></Relationships>
</file>

<file path=ppt/slides/_rels/slide3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32.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3.xml"/><Relationship Id="rId1" Type="http://schemas.openxmlformats.org/officeDocument/2006/relationships/slideLayout" Target="../slideLayouts/slideLayout36.xml"/><Relationship Id="rId5" Type="http://schemas.openxmlformats.org/officeDocument/2006/relationships/image" Target="../media/image38.png"/><Relationship Id="rId4" Type="http://schemas.openxmlformats.org/officeDocument/2006/relationships/image" Target="../media/image3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3078"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defTabSz="755481"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defTabSz="1243196"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rPr>
              <a:t>The Cortana Intelligence Suite</a:t>
            </a:r>
          </a:p>
          <a:p>
            <a:pPr marL="0" marR="0" lvl="0" indent="0" algn="ctr" defTabSz="932520" eaLnBrk="1" fontAlgn="auto" latinLnBrk="0" hangingPunct="1">
              <a:lnSpc>
                <a:spcPct val="100000"/>
              </a:lnSpc>
              <a:spcBef>
                <a:spcPts val="1224"/>
              </a:spcBef>
              <a:spcAft>
                <a:spcPts val="0"/>
              </a:spcAft>
              <a:buClrTx/>
              <a:buSzTx/>
              <a:buFontTx/>
              <a:buNone/>
              <a:tabLst/>
              <a:defRPr/>
            </a:pPr>
            <a:r>
              <a:rPr kumimoji="0" lang="en-US" sz="2800" b="1" i="0" u="none" strike="noStrike" kern="0" cap="none" spc="-102" normalizeH="0" baseline="0" noProof="0" dirty="0">
                <a:ln w="3175">
                  <a:noFill/>
                </a:ln>
                <a:solidFill>
                  <a:srgbClr val="0072C6"/>
                </a:solidFill>
                <a:effectLst/>
                <a:uLnTx/>
                <a:uFillTx/>
                <a:latin typeface="Segoe UI Light"/>
              </a:rPr>
              <a:t>Microsoft</a:t>
            </a:r>
            <a:r>
              <a:rPr kumimoji="0" lang="en-US" sz="2800" b="1" i="0" u="none" strike="noStrike" kern="0" cap="none" spc="-102" normalizeH="0" noProof="0" dirty="0">
                <a:ln w="3175">
                  <a:noFill/>
                </a:ln>
                <a:solidFill>
                  <a:srgbClr val="0072C6"/>
                </a:solidFill>
                <a:effectLst/>
                <a:uLnTx/>
                <a:uFillTx/>
                <a:latin typeface="Segoe UI Light"/>
              </a:rPr>
              <a:t> R for the SQL Professional – Planning, Setup and Environment</a:t>
            </a:r>
            <a:endParaRPr kumimoji="0" lang="en-US" sz="2000" b="0" i="0" u="none" strike="noStrike" kern="0" cap="none" spc="0" normalizeH="0" baseline="0" noProof="0" dirty="0">
              <a:ln>
                <a:noFill/>
              </a:ln>
              <a:solidFill>
                <a:srgbClr val="FFFFFF">
                  <a:lumMod val="75000"/>
                </a:srgb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schemeClr val="bg1">
                  <a:lumMod val="50000"/>
                </a:schemeClr>
              </a:solidFill>
              <a:effectLst/>
              <a:uLnTx/>
              <a:uFillTx/>
              <a:latin typeface="Segoe UI Light"/>
            </a:endParaRP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schemeClr val="bg1">
                    <a:lumMod val="50000"/>
                  </a:schemeClr>
                </a:solidFill>
                <a:effectLst/>
                <a:uLnTx/>
                <a:uFillTx/>
                <a:latin typeface="Segoe UI Light"/>
              </a:rPr>
              <a:t>Microsoft Machine Learning and Data Science Team</a:t>
            </a:r>
          </a:p>
          <a:p>
            <a:pPr marL="0" marR="0" lvl="0" indent="0" algn="ctr" defTabSz="91440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6419095" y="4779423"/>
            <a:ext cx="5742742" cy="965161"/>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190016992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Account Activation</a:t>
            </a: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VM Setup</a:t>
            </a: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Workstation Setup</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349594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227649" y="192405"/>
            <a:ext cx="5955982" cy="85915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The Microsoft R Platform</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82544220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9914" y="189705"/>
            <a:ext cx="4977866" cy="770415"/>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r>
              <a:rPr lang="en-US" dirty="0"/>
              <a:t>Microsoft R Products </a:t>
            </a:r>
          </a:p>
        </p:txBody>
      </p:sp>
      <p:graphicFrame>
        <p:nvGraphicFramePr>
          <p:cNvPr id="90" name="Content Placeholder 5"/>
          <p:cNvGraphicFramePr>
            <a:graphicFrameLocks/>
          </p:cNvGraphicFramePr>
          <p:nvPr>
            <p:extLst>
              <p:ext uri="{D42A27DB-BD31-4B8C-83A1-F6EECF244321}">
                <p14:modId xmlns:p14="http://schemas.microsoft.com/office/powerpoint/2010/main" val="1383718513"/>
              </p:ext>
            </p:extLst>
          </p:nvPr>
        </p:nvGraphicFramePr>
        <p:xfrm>
          <a:off x="2176523" y="960120"/>
          <a:ext cx="9701665" cy="557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6088693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225185" y="171056"/>
            <a:ext cx="4004915" cy="3103809"/>
          </a:xfrm>
          <a:prstGeom prst="rect">
            <a:avLst/>
          </a:prstGeom>
        </p:spPr>
      </p:pic>
      <p:sp>
        <p:nvSpPr>
          <p:cNvPr id="100" name="Title 1"/>
          <p:cNvSpPr txBox="1">
            <a:spLocks/>
          </p:cNvSpPr>
          <p:nvPr/>
        </p:nvSpPr>
        <p:spPr>
          <a:xfrm>
            <a:off x="111492" y="171056"/>
            <a:ext cx="4563378" cy="88050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r>
              <a:rPr lang="en-US" dirty="0"/>
              <a:t>Microsoft R Open</a:t>
            </a:r>
          </a:p>
        </p:txBody>
      </p:sp>
      <p:sp>
        <p:nvSpPr>
          <p:cNvPr id="11" name="Content Placeholder 3"/>
          <p:cNvSpPr>
            <a:spLocks noGrp="1"/>
          </p:cNvSpPr>
          <p:nvPr>
            <p:ph type="body" sz="quarter" idx="4294967295"/>
          </p:nvPr>
        </p:nvSpPr>
        <p:spPr>
          <a:xfrm>
            <a:off x="425133" y="942341"/>
            <a:ext cx="11804967" cy="6052184"/>
          </a:xfrm>
        </p:spPr>
        <p:txBody>
          <a:bodyPr>
            <a:noAutofit/>
          </a:bodyPr>
          <a:lstStyle/>
          <a:p>
            <a:r>
              <a:rPr lang="en-US" sz="2800" dirty="0">
                <a:latin typeface="Segoe UI Light" panose="020B0502040204020203" pitchFamily="34" charset="0"/>
                <a:cs typeface="Segoe UI Light" panose="020B0502040204020203" pitchFamily="34" charset="0"/>
              </a:rPr>
              <a:t>Enhanced Open Source R distribution</a:t>
            </a:r>
          </a:p>
          <a:p>
            <a:pPr lvl="1"/>
            <a:r>
              <a:rPr lang="en-US" sz="2000" dirty="0">
                <a:latin typeface="Segoe UI Light" panose="020B0502040204020203" pitchFamily="34" charset="0"/>
                <a:cs typeface="Segoe UI Light" panose="020B0502040204020203" pitchFamily="34" charset="0"/>
              </a:rPr>
              <a:t>Based on the latest Open Source R </a:t>
            </a:r>
          </a:p>
          <a:p>
            <a:pPr lvl="1"/>
            <a:r>
              <a:rPr lang="en-US" sz="2000" dirty="0">
                <a:latin typeface="Segoe UI Light" panose="020B0502040204020203" pitchFamily="34" charset="0"/>
                <a:cs typeface="Segoe UI Light" panose="020B0502040204020203" pitchFamily="34" charset="0"/>
              </a:rPr>
              <a:t>Built, tested and distributed by </a:t>
            </a:r>
            <a:r>
              <a:rPr lang="en-US" sz="2000" dirty="0">
                <a:latin typeface="Segoe UI Light" panose="020B0502040204020203" pitchFamily="34" charset="0"/>
                <a:cs typeface="Segoe UI Light" panose="020B0502040204020203" pitchFamily="34" charset="0"/>
                <a:sym typeface="Wingdings" panose="05000000000000000000" pitchFamily="2" charset="2"/>
              </a:rPr>
              <a:t>Microsoft</a:t>
            </a:r>
            <a:endParaRPr lang="en-US" sz="2000" dirty="0">
              <a:latin typeface="Segoe UI Light" panose="020B0502040204020203" pitchFamily="34" charset="0"/>
              <a:cs typeface="Segoe UI Light" panose="020B0502040204020203" pitchFamily="34" charset="0"/>
            </a:endParaRPr>
          </a:p>
          <a:p>
            <a:pPr lvl="1"/>
            <a:r>
              <a:rPr lang="en-US" sz="2000" dirty="0">
                <a:latin typeface="Segoe UI Light" panose="020B0502040204020203" pitchFamily="34" charset="0"/>
                <a:cs typeface="Segoe UI Light" panose="020B0502040204020203" pitchFamily="34" charset="0"/>
              </a:rPr>
              <a:t>Enhanced by Intel MKL Library to speed up linear algebra functions </a:t>
            </a:r>
          </a:p>
          <a:p>
            <a:r>
              <a:rPr lang="en-US" sz="2800" dirty="0">
                <a:latin typeface="Segoe UI Light" panose="020B0502040204020203" pitchFamily="34" charset="0"/>
                <a:cs typeface="Segoe UI Light" panose="020B0502040204020203" pitchFamily="34" charset="0"/>
              </a:rPr>
              <a:t>Compatible with all R-related software</a:t>
            </a:r>
          </a:p>
          <a:p>
            <a:pPr lvl="1"/>
            <a:r>
              <a:rPr lang="en-US" sz="2000" dirty="0">
                <a:latin typeface="Segoe UI Light" panose="020B0502040204020203" pitchFamily="34" charset="0"/>
                <a:cs typeface="Segoe UI Light" panose="020B0502040204020203" pitchFamily="34" charset="0"/>
              </a:rPr>
              <a:t>CRAN packages, </a:t>
            </a:r>
            <a:r>
              <a:rPr lang="en-US" sz="2000" dirty="0" err="1">
                <a:latin typeface="Segoe UI Light" panose="020B0502040204020203" pitchFamily="34" charset="0"/>
                <a:cs typeface="Segoe UI Light" panose="020B0502040204020203" pitchFamily="34" charset="0"/>
              </a:rPr>
              <a:t>RStudio</a:t>
            </a:r>
            <a:r>
              <a:rPr lang="en-US" sz="2000" dirty="0">
                <a:latin typeface="Segoe UI Light" panose="020B0502040204020203" pitchFamily="34" charset="0"/>
                <a:cs typeface="Segoe UI Light" panose="020B0502040204020203" pitchFamily="34" charset="0"/>
              </a:rPr>
              <a:t>, third-party R integrations, …</a:t>
            </a:r>
          </a:p>
          <a:p>
            <a:r>
              <a:rPr lang="en-US" sz="2800" dirty="0">
                <a:latin typeface="Segoe UI Light" panose="020B0502040204020203" pitchFamily="34" charset="0"/>
                <a:cs typeface="Segoe UI Light" panose="020B0502040204020203" pitchFamily="34" charset="0"/>
              </a:rPr>
              <a:t>Revolutions Open-Source R packages</a:t>
            </a:r>
          </a:p>
          <a:p>
            <a:pPr lvl="1"/>
            <a:r>
              <a:rPr lang="en-US" sz="2000" dirty="0">
                <a:latin typeface="Segoe UI Light" panose="020B0502040204020203" pitchFamily="34" charset="0"/>
                <a:cs typeface="Segoe UI Light" panose="020B0502040204020203" pitchFamily="34" charset="0"/>
              </a:rPr>
              <a:t>Reproducible R Toolkit – checkpoint </a:t>
            </a:r>
          </a:p>
          <a:p>
            <a:r>
              <a:rPr lang="en-US" sz="2800" dirty="0">
                <a:latin typeface="Segoe UI Light" panose="020B0502040204020203" pitchFamily="34" charset="0"/>
                <a:cs typeface="Segoe UI Light" panose="020B0502040204020203" pitchFamily="34" charset="0"/>
              </a:rPr>
              <a:t>MRAN website mran.revolutionanalytics.com</a:t>
            </a:r>
          </a:p>
          <a:p>
            <a:pPr lvl="1"/>
            <a:r>
              <a:rPr lang="en-US" sz="2000" dirty="0">
                <a:latin typeface="Segoe UI Light" panose="020B0502040204020203" pitchFamily="34" charset="0"/>
                <a:cs typeface="Segoe UI Light" panose="020B0502040204020203" pitchFamily="34" charset="0"/>
              </a:rPr>
              <a:t>Enhanced documentation and learning resources</a:t>
            </a:r>
          </a:p>
          <a:p>
            <a:pPr lvl="1"/>
            <a:r>
              <a:rPr lang="en-US" sz="2000" dirty="0">
                <a:latin typeface="Segoe UI Light" panose="020B0502040204020203" pitchFamily="34" charset="0"/>
                <a:cs typeface="Segoe UI Light" panose="020B0502040204020203" pitchFamily="34" charset="0"/>
              </a:rPr>
              <a:t>Discover 7500 free add-on R packages</a:t>
            </a:r>
          </a:p>
          <a:p>
            <a:r>
              <a:rPr lang="en-US" sz="2800" dirty="0">
                <a:latin typeface="Segoe UI Light" panose="020B0502040204020203" pitchFamily="34" charset="0"/>
                <a:cs typeface="Segoe UI Light" panose="020B0502040204020203" pitchFamily="34" charset="0"/>
              </a:rPr>
              <a:t>Open source (GPLv2 license) - 100% free to download, use and share</a:t>
            </a:r>
          </a:p>
        </p:txBody>
      </p:sp>
    </p:spTree>
    <p:extLst>
      <p:ext uri="{BB962C8B-B14F-4D97-AF65-F5344CB8AC3E}">
        <p14:creationId xmlns:p14="http://schemas.microsoft.com/office/powerpoint/2010/main" val="97544741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16166" y="227798"/>
            <a:ext cx="9339314" cy="758463"/>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r>
              <a:rPr lang="en-US" dirty="0"/>
              <a:t>CRAN R compared to Microsoft R Open</a:t>
            </a:r>
          </a:p>
        </p:txBody>
      </p:sp>
      <p:grpSp>
        <p:nvGrpSpPr>
          <p:cNvPr id="5" name="Group 4"/>
          <p:cNvGrpSpPr/>
          <p:nvPr/>
        </p:nvGrpSpPr>
        <p:grpSpPr>
          <a:xfrm>
            <a:off x="216166" y="1046146"/>
            <a:ext cx="11886192" cy="4199021"/>
            <a:chOff x="876761" y="2278762"/>
            <a:chExt cx="10585614" cy="3409694"/>
          </a:xfrm>
        </p:grpSpPr>
        <p:pic>
          <p:nvPicPr>
            <p:cNvPr id="6" name="Picture 5"/>
            <p:cNvPicPr>
              <a:picLocks noChangeAspect="1"/>
            </p:cNvPicPr>
            <p:nvPr/>
          </p:nvPicPr>
          <p:blipFill>
            <a:blip r:embed="rId3"/>
            <a:stretch>
              <a:fillRect/>
            </a:stretch>
          </p:blipFill>
          <p:spPr>
            <a:xfrm>
              <a:off x="876761" y="2278762"/>
              <a:ext cx="5451167" cy="3409694"/>
            </a:xfrm>
            <a:prstGeom prst="rect">
              <a:avLst/>
            </a:prstGeom>
          </p:spPr>
        </p:pic>
        <p:pic>
          <p:nvPicPr>
            <p:cNvPr id="7" name="Picture 2" descr="Imag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10414" y="2281990"/>
              <a:ext cx="3939099" cy="209141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459748" y="4422036"/>
              <a:ext cx="4002627" cy="1130175"/>
            </a:xfrm>
            <a:prstGeom prst="rect">
              <a:avLst/>
            </a:prstGeom>
            <a:noFill/>
          </p:spPr>
          <p:txBody>
            <a:bodyPr wrap="none" lIns="182854" tIns="146283" rIns="182854" bIns="146283" rtlCol="0">
              <a:spAutoFit/>
            </a:bodyPr>
            <a:lstStyle/>
            <a:p>
              <a:pPr marL="285695" indent="-285695">
                <a:lnSpc>
                  <a:spcPct val="90000"/>
                </a:lnSpc>
                <a:spcAft>
                  <a:spcPts val="600"/>
                </a:spcAft>
                <a:buFont typeface="Arial" panose="020B0604020202020204" pitchFamily="34" charset="0"/>
                <a:buChar char="•"/>
              </a:pPr>
              <a:r>
                <a:rPr lang="en-GB" sz="1599" dirty="0"/>
                <a:t>Matrix calculation – up to 27x faster </a:t>
              </a:r>
            </a:p>
            <a:p>
              <a:pPr marL="285695" indent="-285695">
                <a:lnSpc>
                  <a:spcPct val="90000"/>
                </a:lnSpc>
                <a:spcAft>
                  <a:spcPts val="600"/>
                </a:spcAft>
                <a:buFont typeface="Arial" panose="020B0604020202020204" pitchFamily="34" charset="0"/>
                <a:buChar char="•"/>
              </a:pPr>
              <a:r>
                <a:rPr lang="en-GB" sz="1599" dirty="0"/>
                <a:t>Matrix functions – up to 16x faster</a:t>
              </a:r>
            </a:p>
            <a:p>
              <a:pPr marL="285695" indent="-285695">
                <a:lnSpc>
                  <a:spcPct val="90000"/>
                </a:lnSpc>
                <a:spcAft>
                  <a:spcPts val="600"/>
                </a:spcAft>
                <a:buFont typeface="Arial" panose="020B0604020202020204" pitchFamily="34" charset="0"/>
                <a:buChar char="•"/>
              </a:pPr>
              <a:r>
                <a:rPr lang="en-GB" sz="1599" dirty="0"/>
                <a:t>Programation – 0x faster</a:t>
              </a:r>
            </a:p>
          </p:txBody>
        </p:sp>
      </p:grpSp>
      <p:sp>
        <p:nvSpPr>
          <p:cNvPr id="9" name="Text Placeholder 1"/>
          <p:cNvSpPr>
            <a:spLocks noGrp="1"/>
          </p:cNvSpPr>
          <p:nvPr>
            <p:ph type="body" sz="quarter" idx="4294967295"/>
          </p:nvPr>
        </p:nvSpPr>
        <p:spPr>
          <a:xfrm>
            <a:off x="549275" y="4781550"/>
            <a:ext cx="11887200" cy="2025650"/>
          </a:xfrm>
        </p:spPr>
        <p:txBody>
          <a:bodyPr>
            <a:noAutofit/>
          </a:bodyPr>
          <a:lstStyle/>
          <a:p>
            <a:endParaRPr lang="en-GB" sz="2448" dirty="0">
              <a:solidFill>
                <a:schemeClr val="tx1"/>
              </a:solidFill>
            </a:endParaRPr>
          </a:p>
          <a:p>
            <a:r>
              <a:rPr lang="en-GB" sz="2448" dirty="0">
                <a:solidFill>
                  <a:schemeClr val="tx1"/>
                </a:solidFill>
              </a:rPr>
              <a:t>More efficient and multi-threaded math computation.</a:t>
            </a:r>
          </a:p>
          <a:p>
            <a:r>
              <a:rPr lang="en-GB" sz="2448" dirty="0">
                <a:solidFill>
                  <a:schemeClr val="tx1"/>
                </a:solidFill>
              </a:rPr>
              <a:t>Benefits math intensive processing. </a:t>
            </a:r>
          </a:p>
          <a:p>
            <a:r>
              <a:rPr lang="en-GB" sz="2448" dirty="0">
                <a:solidFill>
                  <a:schemeClr val="tx1"/>
                </a:solidFill>
              </a:rPr>
              <a:t>No benefit to program logic and data transform</a:t>
            </a:r>
          </a:p>
          <a:p>
            <a:endParaRPr lang="en-GB" sz="2448" dirty="0">
              <a:solidFill>
                <a:schemeClr val="tx1"/>
              </a:solidFill>
            </a:endParaRPr>
          </a:p>
        </p:txBody>
      </p:sp>
    </p:spTree>
    <p:extLst>
      <p:ext uri="{BB962C8B-B14F-4D97-AF65-F5344CB8AC3E}">
        <p14:creationId xmlns:p14="http://schemas.microsoft.com/office/powerpoint/2010/main" val="201283873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1633" y="75040"/>
            <a:ext cx="7100687" cy="803619"/>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Microsoft R Open and R Client</a:t>
            </a:r>
          </a:p>
        </p:txBody>
      </p:sp>
      <p:pic>
        <p:nvPicPr>
          <p:cNvPr id="5" name="Picture 4"/>
          <p:cNvPicPr>
            <a:picLocks noChangeAspect="1"/>
          </p:cNvPicPr>
          <p:nvPr/>
        </p:nvPicPr>
        <p:blipFill>
          <a:blip r:embed="rId3"/>
          <a:stretch>
            <a:fillRect/>
          </a:stretch>
        </p:blipFill>
        <p:spPr>
          <a:xfrm>
            <a:off x="1963303" y="5562272"/>
            <a:ext cx="1080980" cy="818924"/>
          </a:xfrm>
          <a:prstGeom prst="rect">
            <a:avLst/>
          </a:prstGeom>
        </p:spPr>
      </p:pic>
      <p:pic>
        <p:nvPicPr>
          <p:cNvPr id="8" name="Picture 7"/>
          <p:cNvPicPr>
            <a:picLocks noChangeAspect="1"/>
          </p:cNvPicPr>
          <p:nvPr/>
        </p:nvPicPr>
        <p:blipFill>
          <a:blip r:embed="rId4"/>
          <a:stretch>
            <a:fillRect/>
          </a:stretch>
        </p:blipFill>
        <p:spPr>
          <a:xfrm>
            <a:off x="326786" y="1394116"/>
            <a:ext cx="4859364" cy="2874164"/>
          </a:xfrm>
          <a:prstGeom prst="rect">
            <a:avLst/>
          </a:prstGeom>
          <a:ln>
            <a:noFill/>
          </a:ln>
          <a:effectLst>
            <a:outerShdw blurRad="292100" dist="139700" dir="2700000" algn="tl" rotWithShape="0">
              <a:srgbClr val="333333">
                <a:alpha val="65000"/>
              </a:srgbClr>
            </a:outerShdw>
          </a:effectLst>
        </p:spPr>
      </p:pic>
      <p:cxnSp>
        <p:nvCxnSpPr>
          <p:cNvPr id="4" name="Connector: Elbow 3"/>
          <p:cNvCxnSpPr>
            <a:stCxn id="17" idx="3"/>
          </p:cNvCxnSpPr>
          <p:nvPr/>
        </p:nvCxnSpPr>
        <p:spPr>
          <a:xfrm flipV="1">
            <a:off x="4415884" y="3607716"/>
            <a:ext cx="2258514" cy="2053142"/>
          </a:xfrm>
          <a:prstGeom prst="bentConnector3">
            <a:avLst>
              <a:gd name="adj1" fmla="val 50000"/>
            </a:avLst>
          </a:prstGeom>
          <a:ln w="476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p:cNvCxnSpPr>
            <a:stCxn id="8" idx="2"/>
            <a:endCxn id="17" idx="0"/>
          </p:cNvCxnSpPr>
          <p:nvPr/>
        </p:nvCxnSpPr>
        <p:spPr>
          <a:xfrm>
            <a:off x="2756468" y="4268280"/>
            <a:ext cx="894778" cy="1073741"/>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bwMode="auto">
          <a:xfrm>
            <a:off x="2886608" y="5342021"/>
            <a:ext cx="1529276" cy="63767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ScaleR</a:t>
            </a:r>
          </a:p>
        </p:txBody>
      </p:sp>
      <p:cxnSp>
        <p:nvCxnSpPr>
          <p:cNvPr id="9" name="Straight Arrow Connector 8"/>
          <p:cNvCxnSpPr>
            <a:endCxn id="5" idx="0"/>
          </p:cNvCxnSpPr>
          <p:nvPr/>
        </p:nvCxnSpPr>
        <p:spPr>
          <a:xfrm flipH="1">
            <a:off x="2503793" y="4268280"/>
            <a:ext cx="252675" cy="129399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674397" y="1280160"/>
            <a:ext cx="5346915" cy="5236550"/>
            <a:chOff x="6674397" y="1280160"/>
            <a:chExt cx="5346915" cy="5236550"/>
          </a:xfrm>
        </p:grpSpPr>
        <p:grpSp>
          <p:nvGrpSpPr>
            <p:cNvPr id="11" name="Group 10"/>
            <p:cNvGrpSpPr/>
            <p:nvPr/>
          </p:nvGrpSpPr>
          <p:grpSpPr>
            <a:xfrm>
              <a:off x="6674397" y="1280160"/>
              <a:ext cx="5346915" cy="5236550"/>
              <a:chOff x="6851904" y="1267968"/>
              <a:chExt cx="5584571" cy="5510784"/>
            </a:xfrm>
          </p:grpSpPr>
          <p:sp>
            <p:nvSpPr>
              <p:cNvPr id="6" name="Rounded Rectangle 5"/>
              <p:cNvSpPr/>
              <p:nvPr/>
            </p:nvSpPr>
            <p:spPr bwMode="auto">
              <a:xfrm>
                <a:off x="6851904" y="1267968"/>
                <a:ext cx="5584571" cy="5510784"/>
              </a:xfrm>
              <a:prstGeom prst="round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p:cNvSpPr txBox="1"/>
              <p:nvPr/>
            </p:nvSpPr>
            <p:spPr>
              <a:xfrm>
                <a:off x="7694818" y="1434920"/>
                <a:ext cx="3898741" cy="683264"/>
              </a:xfrm>
              <a:prstGeom prst="rect">
                <a:avLst/>
              </a:prstGeom>
              <a:noFill/>
            </p:spPr>
            <p:txBody>
              <a:bodyPr wrap="square" lIns="182880" tIns="146304" rIns="182880" bIns="146304" rtlCol="0">
                <a:spAutoFit/>
              </a:bodyPr>
              <a:lstStyle/>
              <a:p>
                <a:pPr>
                  <a:lnSpc>
                    <a:spcPct val="90000"/>
                  </a:lnSpc>
                  <a:spcAft>
                    <a:spcPts val="600"/>
                  </a:spcAft>
                </a:pPr>
                <a:r>
                  <a:rPr lang="en-US" sz="2800" b="1" dirty="0">
                    <a:solidFill>
                      <a:schemeClr val="bg1"/>
                    </a:solidFill>
                  </a:rPr>
                  <a:t>Microsoft R Server</a:t>
                </a:r>
              </a:p>
            </p:txBody>
          </p:sp>
        </p:grpSp>
        <p:pic>
          <p:nvPicPr>
            <p:cNvPr id="12" name="Picture 11"/>
            <p:cNvPicPr>
              <a:picLocks noChangeAspect="1"/>
            </p:cNvPicPr>
            <p:nvPr/>
          </p:nvPicPr>
          <p:blipFill>
            <a:blip r:embed="rId5"/>
            <a:stretch>
              <a:fillRect/>
            </a:stretch>
          </p:blipFill>
          <p:spPr>
            <a:xfrm>
              <a:off x="8504982" y="2246711"/>
              <a:ext cx="1380600" cy="4041753"/>
            </a:xfrm>
            <a:prstGeom prst="rect">
              <a:avLst/>
            </a:prstGeom>
          </p:spPr>
        </p:pic>
      </p:grpSp>
    </p:spTree>
    <p:extLst>
      <p:ext uri="{BB962C8B-B14F-4D97-AF65-F5344CB8AC3E}">
        <p14:creationId xmlns:p14="http://schemas.microsoft.com/office/powerpoint/2010/main" val="42578189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p:cNvSpPr/>
          <p:nvPr/>
        </p:nvSpPr>
        <p:spPr bwMode="auto">
          <a:xfrm>
            <a:off x="281869" y="1677396"/>
            <a:ext cx="10485191" cy="3039046"/>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114300" y="104775"/>
            <a:ext cx="5977890" cy="74104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Microsoft R Components</a:t>
            </a:r>
          </a:p>
        </p:txBody>
      </p:sp>
      <p:sp>
        <p:nvSpPr>
          <p:cNvPr id="3" name="Rectangle 2"/>
          <p:cNvSpPr/>
          <p:nvPr/>
        </p:nvSpPr>
        <p:spPr>
          <a:xfrm>
            <a:off x="295518" y="1699524"/>
            <a:ext cx="11625981" cy="2985433"/>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 R Open</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800" kern="0" dirty="0">
                <a:solidFill>
                  <a:srgbClr val="002864"/>
                </a:solidFill>
                <a:cs typeface="Times New Roman" panose="02020603050405020304" pitchFamily="18" charset="0"/>
              </a:rPr>
              <a:t>Microsoft R Client</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a:t>
            </a:r>
            <a:r>
              <a:rPr kumimoji="0" lang="en-US" sz="4800" b="0" i="0" u="none" strike="noStrike" kern="0" cap="none" spc="0" normalizeH="0" noProof="0" dirty="0">
                <a:ln>
                  <a:noFill/>
                </a:ln>
                <a:solidFill>
                  <a:srgbClr val="002864"/>
                </a:solidFill>
                <a:effectLst/>
                <a:uLnTx/>
                <a:uFillTx/>
                <a:cs typeface="Times New Roman" panose="02020603050405020304" pitchFamily="18" charset="0"/>
              </a:rPr>
              <a:t> R Server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noProof="0" dirty="0">
                <a:ln>
                  <a:noFill/>
                </a:ln>
                <a:solidFill>
                  <a:srgbClr val="002864"/>
                </a:solidFill>
                <a:effectLst/>
                <a:uLnTx/>
                <a:uFillTx/>
                <a:cs typeface="Times New Roman" panose="02020603050405020304" pitchFamily="18" charset="0"/>
              </a:rPr>
              <a:t>HDInsight </a:t>
            </a:r>
            <a:r>
              <a:rPr kumimoji="0" lang="en-US" sz="4400" b="0" i="0" u="none" strike="noStrike" kern="0" cap="none" spc="0" normalizeH="0" noProof="0" dirty="0" err="1">
                <a:ln>
                  <a:noFill/>
                </a:ln>
                <a:solidFill>
                  <a:srgbClr val="002864"/>
                </a:solidFill>
                <a:effectLst/>
                <a:uLnTx/>
                <a:uFillTx/>
                <a:cs typeface="Times New Roman" panose="02020603050405020304" pitchFamily="18" charset="0"/>
              </a:rPr>
              <a:t>SparkR</a:t>
            </a:r>
            <a:r>
              <a:rPr kumimoji="0" lang="en-US" sz="4400" b="0" i="0" u="none" strike="noStrike" kern="0" cap="none" spc="0" normalizeH="0" noProof="0" dirty="0">
                <a:ln>
                  <a:noFill/>
                </a:ln>
                <a:solidFill>
                  <a:srgbClr val="002864"/>
                </a:solidFill>
                <a:effectLst/>
                <a:uLnTx/>
                <a:uFillTx/>
                <a:cs typeface="Times New Roman" panose="02020603050405020304" pitchFamily="18" charset="0"/>
              </a:rPr>
              <a:t>  /</a:t>
            </a:r>
            <a:r>
              <a:rPr lang="en-US" sz="4400" kern="0" dirty="0">
                <a:solidFill>
                  <a:srgbClr val="002864"/>
                </a:solidFill>
                <a:cs typeface="Times New Roman" panose="02020603050405020304" pitchFamily="18" charset="0"/>
              </a:rPr>
              <a:t> SQL Server R Services</a:t>
            </a:r>
            <a:endParaRPr kumimoji="0" lang="en-US" sz="4400" b="0" i="0" u="none" strike="noStrike" kern="0" cap="none" spc="0" normalizeH="0" baseline="0" noProof="0" dirty="0">
              <a:ln>
                <a:noFill/>
              </a:ln>
              <a:solidFill>
                <a:srgbClr val="00B050"/>
              </a:solidFill>
              <a:effectLst/>
              <a:uLnTx/>
              <a:uFillTx/>
            </a:endParaRPr>
          </a:p>
        </p:txBody>
      </p:sp>
      <p:sp>
        <p:nvSpPr>
          <p:cNvPr id="4" name="Rectangle 3"/>
          <p:cNvSpPr/>
          <p:nvPr/>
        </p:nvSpPr>
        <p:spPr>
          <a:xfrm>
            <a:off x="384390" y="5163233"/>
            <a:ext cx="7988084" cy="769441"/>
          </a:xfrm>
          <a:prstGeom prst="rect">
            <a:avLst/>
          </a:prstGeom>
        </p:spPr>
        <p:txBody>
          <a:bodyPr wrap="none">
            <a:spAutoFit/>
          </a:bodyPr>
          <a:lstStyle/>
          <a:p>
            <a:pPr marL="685800" lvl="0" indent="-685800" defTabSz="914400">
              <a:buFont typeface="Arial" panose="020B0604020202020204" pitchFamily="34" charset="0"/>
              <a:buChar char="•"/>
              <a:defRPr/>
            </a:pPr>
            <a:r>
              <a:rPr lang="en-US" sz="4400" kern="0" dirty="0">
                <a:solidFill>
                  <a:srgbClr val="002864"/>
                </a:solidFill>
                <a:cs typeface="Times New Roman" panose="02020603050405020304" pitchFamily="18" charset="0"/>
              </a:rPr>
              <a:t>R in Azure Machine Learning</a:t>
            </a:r>
          </a:p>
        </p:txBody>
      </p:sp>
      <p:sp>
        <p:nvSpPr>
          <p:cNvPr id="6" name="Rectangle: Rounded Corners 5"/>
          <p:cNvSpPr/>
          <p:nvPr/>
        </p:nvSpPr>
        <p:spPr bwMode="auto">
          <a:xfrm>
            <a:off x="295519" y="1688460"/>
            <a:ext cx="6644549" cy="1649558"/>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p:cNvSpPr/>
          <p:nvPr/>
        </p:nvSpPr>
        <p:spPr bwMode="auto">
          <a:xfrm>
            <a:off x="295519" y="1680725"/>
            <a:ext cx="7204107" cy="2285089"/>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Rounded Corners 4"/>
          <p:cNvSpPr/>
          <p:nvPr/>
        </p:nvSpPr>
        <p:spPr bwMode="auto">
          <a:xfrm>
            <a:off x="295519" y="1060664"/>
            <a:ext cx="6030399" cy="1444841"/>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p:cNvSpPr txBox="1"/>
          <p:nvPr/>
        </p:nvSpPr>
        <p:spPr>
          <a:xfrm>
            <a:off x="965835" y="961582"/>
            <a:ext cx="4274820" cy="769441"/>
          </a:xfrm>
          <a:prstGeom prst="rect">
            <a:avLst/>
          </a:prstGeom>
          <a:noFill/>
        </p:spPr>
        <p:txBody>
          <a:bodyPr wrap="square" rtlCol="0">
            <a:spAutoFit/>
          </a:bodyPr>
          <a:lstStyle/>
          <a:p>
            <a:r>
              <a:rPr lang="en-US" sz="4400" dirty="0"/>
              <a:t>CRAN R</a:t>
            </a:r>
          </a:p>
        </p:txBody>
      </p:sp>
    </p:spTree>
    <p:extLst>
      <p:ext uri="{BB962C8B-B14F-4D97-AF65-F5344CB8AC3E}">
        <p14:creationId xmlns:p14="http://schemas.microsoft.com/office/powerpoint/2010/main" val="702001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7" grpId="0" animBg="1"/>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8732" y="171411"/>
            <a:ext cx="4418978" cy="777279"/>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r>
              <a:rPr lang="en-US" dirty="0"/>
              <a:t>Microsoft R Server</a:t>
            </a:r>
          </a:p>
        </p:txBody>
      </p:sp>
      <p:sp>
        <p:nvSpPr>
          <p:cNvPr id="10" name="Rectangle 9"/>
          <p:cNvSpPr/>
          <p:nvPr/>
        </p:nvSpPr>
        <p:spPr>
          <a:xfrm>
            <a:off x="374448" y="1194969"/>
            <a:ext cx="11093221" cy="1374897"/>
          </a:xfrm>
          <a:prstGeom prst="rect">
            <a:avLst/>
          </a:prstGeom>
        </p:spPr>
        <p:txBody>
          <a:bodyPr wrap="square">
            <a:spAutoFit/>
          </a:bodyPr>
          <a:lstStyle/>
          <a:p>
            <a:pPr defTabSz="932597">
              <a:defRPr/>
            </a:pPr>
            <a:r>
              <a:rPr lang="en-US" sz="2040" b="1" kern="0" dirty="0">
                <a:solidFill>
                  <a:srgbClr val="505050"/>
                </a:solidFill>
                <a:latin typeface="Segoe UI Light"/>
              </a:rPr>
              <a:t>Microsoft R Server is a broadly deployable enterprise-class analytics platform based on R that is supported, scalable and secure. Supporting a variety of big data statistics, predictive modeling and machine learning capabilities, R Server supports the full range of analytics – exploration, analysis, visualization and modeling</a:t>
            </a:r>
            <a:endParaRPr lang="en-US" sz="1836" b="1" kern="0" dirty="0">
              <a:solidFill>
                <a:sysClr val="windowText" lastClr="000000"/>
              </a:solidFill>
            </a:endParaRPr>
          </a:p>
        </p:txBody>
      </p:sp>
      <p:sp>
        <p:nvSpPr>
          <p:cNvPr id="11" name="Text Placeholder 2"/>
          <p:cNvSpPr>
            <a:spLocks noGrp="1"/>
          </p:cNvSpPr>
          <p:nvPr>
            <p:ph type="body" sz="quarter" idx="4294967295"/>
          </p:nvPr>
        </p:nvSpPr>
        <p:spPr>
          <a:xfrm>
            <a:off x="362809" y="3191586"/>
            <a:ext cx="7891463" cy="3335338"/>
          </a:xfrm>
        </p:spPr>
        <p:txBody>
          <a:bodyPr/>
          <a:lstStyle/>
          <a:p>
            <a:pPr marL="0" indent="0">
              <a:buNone/>
            </a:pPr>
            <a:r>
              <a:rPr lang="en-US" sz="3199" b="1" dirty="0"/>
              <a:t>High-performance open source R plus:</a:t>
            </a:r>
          </a:p>
          <a:p>
            <a:pPr lvl="1"/>
            <a:r>
              <a:rPr lang="en-US" dirty="0"/>
              <a:t>Data source connectivity to big-data objects</a:t>
            </a:r>
          </a:p>
          <a:p>
            <a:pPr lvl="1"/>
            <a:r>
              <a:rPr lang="en-US" dirty="0"/>
              <a:t>Big-data advanced analytics</a:t>
            </a:r>
          </a:p>
          <a:p>
            <a:pPr lvl="1"/>
            <a:r>
              <a:rPr lang="en-US" dirty="0"/>
              <a:t>Multi-platform environment support</a:t>
            </a:r>
          </a:p>
          <a:p>
            <a:pPr lvl="1"/>
            <a:r>
              <a:rPr lang="en-US" dirty="0" err="1"/>
              <a:t>Inpredictive</a:t>
            </a:r>
            <a:r>
              <a:rPr lang="en-US" dirty="0"/>
              <a:t> modeling</a:t>
            </a:r>
          </a:p>
          <a:p>
            <a:pPr lvl="1"/>
            <a:r>
              <a:rPr lang="en-US" dirty="0"/>
              <a:t>Development and production environment support</a:t>
            </a:r>
          </a:p>
          <a:p>
            <a:pPr lvl="2"/>
            <a:r>
              <a:rPr lang="en-US" dirty="0"/>
              <a:t>IDE for data scientist developers</a:t>
            </a:r>
          </a:p>
          <a:p>
            <a:pPr lvl="2"/>
            <a:r>
              <a:rPr lang="en-US" dirty="0"/>
              <a:t>Secure, Scalable R Deployment</a:t>
            </a:r>
          </a:p>
        </p:txBody>
      </p:sp>
      <p:sp>
        <p:nvSpPr>
          <p:cNvPr id="15" name="Rectangle 14"/>
          <p:cNvSpPr/>
          <p:nvPr/>
        </p:nvSpPr>
        <p:spPr bwMode="auto">
          <a:xfrm>
            <a:off x="8333877" y="3352945"/>
            <a:ext cx="3430972" cy="2447885"/>
          </a:xfrm>
          <a:prstGeom prst="rect">
            <a:avLst/>
          </a:prstGeom>
          <a:noFill/>
          <a:ln w="9525" cap="flat" cmpd="sng" algn="ctr">
            <a:solidFill>
              <a:srgbClr val="505050"/>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Rectangle 15"/>
          <p:cNvSpPr/>
          <p:nvPr/>
        </p:nvSpPr>
        <p:spPr>
          <a:xfrm>
            <a:off x="8457524" y="5955854"/>
            <a:ext cx="1411652" cy="481827"/>
          </a:xfrm>
          <a:prstGeom prst="rect">
            <a:avLst/>
          </a:prstGeom>
          <a:solidFill>
            <a:srgbClr val="FFB900">
              <a:lumMod val="75000"/>
            </a:srgbClr>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Open Source Components </a:t>
            </a:r>
          </a:p>
        </p:txBody>
      </p:sp>
      <p:sp>
        <p:nvSpPr>
          <p:cNvPr id="17" name="Rectangle 16"/>
          <p:cNvSpPr/>
          <p:nvPr/>
        </p:nvSpPr>
        <p:spPr>
          <a:xfrm>
            <a:off x="10148108" y="5925032"/>
            <a:ext cx="1411652" cy="481827"/>
          </a:xfrm>
          <a:prstGeom prst="rect">
            <a:avLst/>
          </a:prstGeom>
          <a:solidFill>
            <a:srgbClr val="107C10"/>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Licensed Components </a:t>
            </a:r>
          </a:p>
        </p:txBody>
      </p:sp>
      <p:sp>
        <p:nvSpPr>
          <p:cNvPr id="18" name="Rectangle 17"/>
          <p:cNvSpPr/>
          <p:nvPr/>
        </p:nvSpPr>
        <p:spPr bwMode="auto">
          <a:xfrm>
            <a:off x="9532968" y="3477147"/>
            <a:ext cx="2117697"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Rectangle 18"/>
          <p:cNvSpPr/>
          <p:nvPr/>
        </p:nvSpPr>
        <p:spPr bwMode="auto">
          <a:xfrm>
            <a:off x="8457524" y="3489029"/>
            <a:ext cx="1016342"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Rectangle 19"/>
          <p:cNvSpPr/>
          <p:nvPr/>
        </p:nvSpPr>
        <p:spPr>
          <a:xfrm>
            <a:off x="9014591" y="3878935"/>
            <a:ext cx="389634" cy="1735770"/>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199" kern="0" dirty="0">
                <a:solidFill>
                  <a:prstClr val="white">
                    <a:alpha val="99000"/>
                  </a:prstClr>
                </a:solidFill>
                <a:latin typeface="Segoe UI"/>
              </a:rPr>
              <a:t>RSR Connector</a:t>
            </a:r>
          </a:p>
        </p:txBody>
      </p:sp>
      <p:sp>
        <p:nvSpPr>
          <p:cNvPr id="21" name="Rectangle 20"/>
          <p:cNvSpPr/>
          <p:nvPr/>
        </p:nvSpPr>
        <p:spPr>
          <a:xfrm>
            <a:off x="8577069" y="3878935"/>
            <a:ext cx="378420" cy="1735769"/>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767" kern="0" dirty="0">
                <a:solidFill>
                  <a:prstClr val="white">
                    <a:alpha val="99000"/>
                  </a:prstClr>
                </a:solidFill>
                <a:latin typeface="Segoe UI"/>
              </a:rPr>
              <a:t>R+CRAN</a:t>
            </a:r>
          </a:p>
        </p:txBody>
      </p:sp>
      <p:sp>
        <p:nvSpPr>
          <p:cNvPr id="22" name="Rectangle 21"/>
          <p:cNvSpPr/>
          <p:nvPr/>
        </p:nvSpPr>
        <p:spPr>
          <a:xfrm rot="5400000">
            <a:off x="10381318" y="4152688"/>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a:solidFill>
                  <a:prstClr val="white">
                    <a:alpha val="99000"/>
                  </a:prstClr>
                </a:solidFill>
                <a:latin typeface="Segoe UI"/>
              </a:rPr>
              <a:t>DistributedR</a:t>
            </a:r>
          </a:p>
        </p:txBody>
      </p:sp>
      <p:sp>
        <p:nvSpPr>
          <p:cNvPr id="23" name="Rectangle 22"/>
          <p:cNvSpPr/>
          <p:nvPr/>
        </p:nvSpPr>
        <p:spPr>
          <a:xfrm rot="5400000">
            <a:off x="10381318" y="3680813"/>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ScaleR</a:t>
            </a:r>
            <a:endParaRPr lang="en-US" sz="1326" b="1" kern="0" dirty="0">
              <a:solidFill>
                <a:prstClr val="white">
                  <a:alpha val="99000"/>
                </a:prstClr>
              </a:solidFill>
              <a:latin typeface="Segoe UI"/>
            </a:endParaRPr>
          </a:p>
        </p:txBody>
      </p:sp>
      <p:sp>
        <p:nvSpPr>
          <p:cNvPr id="24" name="Rectangle 23"/>
          <p:cNvSpPr/>
          <p:nvPr/>
        </p:nvSpPr>
        <p:spPr>
          <a:xfrm rot="5400000">
            <a:off x="10381318" y="3208934"/>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ConnectR</a:t>
            </a:r>
            <a:endParaRPr lang="en-US" sz="1326" b="1" kern="0" dirty="0">
              <a:solidFill>
                <a:prstClr val="white">
                  <a:alpha val="99000"/>
                </a:prstClr>
              </a:solidFill>
              <a:latin typeface="Segoe UI"/>
            </a:endParaRPr>
          </a:p>
        </p:txBody>
      </p:sp>
      <p:sp>
        <p:nvSpPr>
          <p:cNvPr id="25" name="Rectangle 24"/>
          <p:cNvSpPr/>
          <p:nvPr/>
        </p:nvSpPr>
        <p:spPr bwMode="auto">
          <a:xfrm>
            <a:off x="8577069" y="3878935"/>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Rectangle 25"/>
          <p:cNvSpPr/>
          <p:nvPr/>
        </p:nvSpPr>
        <p:spPr bwMode="auto">
          <a:xfrm>
            <a:off x="9065458" y="5078426"/>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8" name="Title 2"/>
          <p:cNvSpPr txBox="1">
            <a:spLocks/>
          </p:cNvSpPr>
          <p:nvPr/>
        </p:nvSpPr>
        <p:spPr>
          <a:xfrm>
            <a:off x="8487075" y="3440430"/>
            <a:ext cx="1016342" cy="356356"/>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800" b="1" spc="-104" dirty="0">
                <a:solidFill>
                  <a:srgbClr val="0072C6"/>
                </a:solidFill>
                <a:latin typeface="Segoe UI Light"/>
              </a:rPr>
              <a:t>R Open</a:t>
            </a:r>
          </a:p>
        </p:txBody>
      </p:sp>
      <p:sp>
        <p:nvSpPr>
          <p:cNvPr id="29" name="Title 2"/>
          <p:cNvSpPr txBox="1">
            <a:spLocks/>
          </p:cNvSpPr>
          <p:nvPr/>
        </p:nvSpPr>
        <p:spPr>
          <a:xfrm>
            <a:off x="9998573" y="3445406"/>
            <a:ext cx="988530" cy="35999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599" b="1" spc="-104" dirty="0">
                <a:solidFill>
                  <a:srgbClr val="0072C6"/>
                </a:solidFill>
                <a:latin typeface="Segoe UI Light"/>
              </a:rPr>
              <a:t>R Server</a:t>
            </a:r>
          </a:p>
        </p:txBody>
      </p:sp>
    </p:spTree>
    <p:extLst>
      <p:ext uri="{BB962C8B-B14F-4D97-AF65-F5344CB8AC3E}">
        <p14:creationId xmlns:p14="http://schemas.microsoft.com/office/powerpoint/2010/main" val="228758483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21156" y="154763"/>
            <a:ext cx="7363700" cy="71090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sz="4400" dirty="0">
                <a:latin typeface="Segoe UI Light" panose="020B0502040204020203" pitchFamily="34" charset="0"/>
                <a:cs typeface="Segoe UI Light" panose="020B0502040204020203" pitchFamily="34" charset="0"/>
              </a:rPr>
              <a:t>The Microsoft R Server Platform</a:t>
            </a:r>
          </a:p>
        </p:txBody>
      </p:sp>
      <p:sp>
        <p:nvSpPr>
          <p:cNvPr id="31" name="Rectangle 30"/>
          <p:cNvSpPr/>
          <p:nvPr/>
        </p:nvSpPr>
        <p:spPr bwMode="auto">
          <a:xfrm>
            <a:off x="5629299" y="2070174"/>
            <a:ext cx="2117697"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 name="Rectangle 31"/>
          <p:cNvSpPr/>
          <p:nvPr/>
        </p:nvSpPr>
        <p:spPr bwMode="auto">
          <a:xfrm>
            <a:off x="4553855" y="2082055"/>
            <a:ext cx="1016342"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 name="Title 2"/>
          <p:cNvSpPr txBox="1">
            <a:spLocks/>
          </p:cNvSpPr>
          <p:nvPr/>
        </p:nvSpPr>
        <p:spPr>
          <a:xfrm>
            <a:off x="4567179" y="2009788"/>
            <a:ext cx="3314350" cy="417852"/>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800" b="1" spc="-104" dirty="0">
                <a:solidFill>
                  <a:srgbClr val="0072C6"/>
                </a:solidFill>
                <a:latin typeface="Segoe UI Light"/>
              </a:rPr>
              <a:t>R Open       Microsoft R Server</a:t>
            </a:r>
          </a:p>
        </p:txBody>
      </p:sp>
      <p:sp>
        <p:nvSpPr>
          <p:cNvPr id="34" name="Rectangle 33"/>
          <p:cNvSpPr/>
          <p:nvPr/>
        </p:nvSpPr>
        <p:spPr>
          <a:xfrm>
            <a:off x="5131716" y="2497158"/>
            <a:ext cx="368840" cy="1710573"/>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199" kern="0" dirty="0">
                <a:solidFill>
                  <a:prstClr val="white">
                    <a:alpha val="99000"/>
                  </a:prstClr>
                </a:solidFill>
                <a:latin typeface="Segoe UI"/>
              </a:rPr>
              <a:t>RSR Connector</a:t>
            </a:r>
          </a:p>
        </p:txBody>
      </p:sp>
      <p:sp>
        <p:nvSpPr>
          <p:cNvPr id="35" name="Rectangle 34"/>
          <p:cNvSpPr/>
          <p:nvPr/>
        </p:nvSpPr>
        <p:spPr>
          <a:xfrm>
            <a:off x="4659934" y="2497157"/>
            <a:ext cx="391887" cy="1710572"/>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767" kern="0" dirty="0">
                <a:solidFill>
                  <a:prstClr val="white">
                    <a:alpha val="99000"/>
                  </a:prstClr>
                </a:solidFill>
                <a:latin typeface="Segoe UI"/>
              </a:rPr>
              <a:t>R+CRAN</a:t>
            </a:r>
          </a:p>
        </p:txBody>
      </p:sp>
      <p:sp>
        <p:nvSpPr>
          <p:cNvPr id="36" name="Rectangle 35"/>
          <p:cNvSpPr/>
          <p:nvPr/>
        </p:nvSpPr>
        <p:spPr>
          <a:xfrm rot="5400000">
            <a:off x="6482503" y="3029288"/>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a:solidFill>
                  <a:prstClr val="white">
                    <a:alpha val="99000"/>
                  </a:prstClr>
                </a:solidFill>
                <a:latin typeface="Segoe UI"/>
              </a:rPr>
              <a:t>DistributedR</a:t>
            </a:r>
          </a:p>
        </p:txBody>
      </p:sp>
      <p:sp>
        <p:nvSpPr>
          <p:cNvPr id="37" name="Rectangle 36"/>
          <p:cNvSpPr/>
          <p:nvPr/>
        </p:nvSpPr>
        <p:spPr>
          <a:xfrm rot="5400000">
            <a:off x="6482503" y="2557411"/>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ScaleR</a:t>
            </a:r>
            <a:endParaRPr lang="en-US" sz="1326" b="1" kern="0" dirty="0">
              <a:solidFill>
                <a:prstClr val="white">
                  <a:alpha val="99000"/>
                </a:prstClr>
              </a:solidFill>
              <a:latin typeface="Segoe UI"/>
            </a:endParaRPr>
          </a:p>
        </p:txBody>
      </p:sp>
      <p:sp>
        <p:nvSpPr>
          <p:cNvPr id="38" name="Rectangle 37"/>
          <p:cNvSpPr/>
          <p:nvPr/>
        </p:nvSpPr>
        <p:spPr>
          <a:xfrm rot="5400000">
            <a:off x="6482503" y="2085534"/>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ConnectR</a:t>
            </a:r>
            <a:endParaRPr lang="en-US" sz="1326" b="1" kern="0" dirty="0">
              <a:solidFill>
                <a:prstClr val="white">
                  <a:alpha val="99000"/>
                </a:prstClr>
              </a:solidFill>
              <a:latin typeface="Segoe UI"/>
            </a:endParaRPr>
          </a:p>
        </p:txBody>
      </p:sp>
      <p:sp>
        <p:nvSpPr>
          <p:cNvPr id="39" name="Rectangle 38"/>
          <p:cNvSpPr/>
          <p:nvPr/>
        </p:nvSpPr>
        <p:spPr bwMode="auto">
          <a:xfrm>
            <a:off x="4673401" y="2471961"/>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0" name="Rectangle 39"/>
          <p:cNvSpPr/>
          <p:nvPr/>
        </p:nvSpPr>
        <p:spPr bwMode="auto">
          <a:xfrm>
            <a:off x="5161789" y="3671451"/>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3" name="Rectangle 42"/>
          <p:cNvSpPr/>
          <p:nvPr/>
        </p:nvSpPr>
        <p:spPr>
          <a:xfrm>
            <a:off x="8950535" y="2218645"/>
            <a:ext cx="2651714" cy="2723055"/>
          </a:xfrm>
          <a:prstGeom prst="rect">
            <a:avLst/>
          </a:prstGeom>
        </p:spPr>
        <p:txBody>
          <a:bodyPr wrap="square">
            <a:spAutoFit/>
          </a:bodyPr>
          <a:lstStyle/>
          <a:p>
            <a:pPr defTabSz="932597">
              <a:lnSpc>
                <a:spcPct val="90000"/>
              </a:lnSpc>
              <a:spcBef>
                <a:spcPts val="612"/>
              </a:spcBef>
              <a:spcAft>
                <a:spcPts val="306"/>
              </a:spcAft>
              <a:buClr>
                <a:srgbClr val="F15D22"/>
              </a:buClr>
              <a:defRPr/>
            </a:pPr>
            <a:r>
              <a:rPr lang="en-US" sz="1836" b="1" kern="0" dirty="0" err="1">
                <a:solidFill>
                  <a:srgbClr val="F15D22"/>
                </a:solidFill>
              </a:rPr>
              <a:t>ConnectR</a:t>
            </a:r>
            <a:endParaRPr lang="en-US" sz="1836" b="1" kern="0" dirty="0">
              <a:solidFill>
                <a:srgbClr val="F15D22"/>
              </a:solidFill>
            </a:endParaRP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High-speed &amp; direct connectors</a:t>
            </a:r>
          </a:p>
          <a:p>
            <a:pPr marL="0" lvl="1" defTabSz="932597">
              <a:lnSpc>
                <a:spcPct val="90000"/>
              </a:lnSpc>
              <a:spcBef>
                <a:spcPts val="612"/>
              </a:spcBef>
              <a:buClr>
                <a:srgbClr val="107C10"/>
              </a:buClr>
              <a:buSzPct val="100000"/>
              <a:defRPr/>
            </a:pPr>
            <a:r>
              <a:rPr lang="en-US" sz="1428" b="1" kern="0" dirty="0">
                <a:solidFill>
                  <a:srgbClr val="107C10"/>
                </a:solidFill>
              </a:rPr>
              <a:t>Available for:</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High-performance XDF</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SAS, SPSS, delimited &amp; fixed format text data files</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Hadoop HDFS (text &amp; XDF)</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err="1">
                <a:solidFill>
                  <a:srgbClr val="505050"/>
                </a:solidFill>
              </a:rPr>
              <a:t>Teradata</a:t>
            </a:r>
            <a:r>
              <a:rPr lang="en-US" sz="1428" kern="0" dirty="0">
                <a:solidFill>
                  <a:srgbClr val="505050"/>
                </a:solidFill>
              </a:rPr>
              <a:t> Database &amp; Aster</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EDWs and ADWs</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ODBC</a:t>
            </a:r>
          </a:p>
        </p:txBody>
      </p:sp>
      <p:sp>
        <p:nvSpPr>
          <p:cNvPr id="44" name="Rectangle 43"/>
          <p:cNvSpPr/>
          <p:nvPr/>
        </p:nvSpPr>
        <p:spPr>
          <a:xfrm>
            <a:off x="4538100" y="4380449"/>
            <a:ext cx="4457331" cy="2443282"/>
          </a:xfrm>
          <a:prstGeom prst="rect">
            <a:avLst/>
          </a:prstGeom>
        </p:spPr>
        <p:txBody>
          <a:bodyPr wrap="square">
            <a:spAutoFit/>
          </a:bodyPr>
          <a:lstStyle/>
          <a:p>
            <a:pPr defTabSz="932597">
              <a:lnSpc>
                <a:spcPct val="90000"/>
              </a:lnSpc>
              <a:spcBef>
                <a:spcPts val="612"/>
              </a:spcBef>
              <a:spcAft>
                <a:spcPts val="306"/>
              </a:spcAft>
              <a:buClr>
                <a:srgbClr val="F15D22"/>
              </a:buClr>
              <a:defRPr/>
            </a:pPr>
            <a:r>
              <a:rPr lang="en-US" sz="1836" b="1" kern="0" dirty="0" err="1">
                <a:solidFill>
                  <a:srgbClr val="F15D22"/>
                </a:solidFill>
              </a:rPr>
              <a:t>ScaleR</a:t>
            </a:r>
            <a:endParaRPr lang="en-US" sz="1836" b="1" kern="0" dirty="0">
              <a:solidFill>
                <a:srgbClr val="F15D22"/>
              </a:solidFill>
            </a:endParaRP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Ready-to-Use high-performance </a:t>
            </a:r>
            <a:br>
              <a:rPr lang="en-US" sz="1428" kern="0" dirty="0">
                <a:solidFill>
                  <a:srgbClr val="505050"/>
                </a:solidFill>
              </a:rPr>
            </a:br>
            <a:r>
              <a:rPr lang="en-US" sz="1428" kern="0" dirty="0">
                <a:solidFill>
                  <a:srgbClr val="505050"/>
                </a:solidFill>
              </a:rPr>
              <a:t>big data big analytics </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Fully-parallelized analytics</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Data prep &amp; data distillation</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Descriptive statistics &amp; statistical tests</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Range of predictive functions </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User tools for distributing customized R algorithms across nodes</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Wide data sets supported – thousands of variables </a:t>
            </a:r>
          </a:p>
        </p:txBody>
      </p:sp>
      <p:cxnSp>
        <p:nvCxnSpPr>
          <p:cNvPr id="45" name="Straight Connector 44"/>
          <p:cNvCxnSpPr/>
          <p:nvPr/>
        </p:nvCxnSpPr>
        <p:spPr>
          <a:xfrm>
            <a:off x="5486025" y="3555844"/>
            <a:ext cx="5517" cy="824429"/>
          </a:xfrm>
          <a:prstGeom prst="line">
            <a:avLst/>
          </a:prstGeom>
          <a:noFill/>
          <a:ln w="38100" cap="flat" cmpd="sng" algn="ctr">
            <a:solidFill>
              <a:srgbClr val="107C10">
                <a:lumMod val="75000"/>
              </a:srgbClr>
            </a:solidFill>
            <a:prstDash val="solid"/>
          </a:ln>
          <a:effectLst/>
        </p:spPr>
      </p:cxnSp>
      <p:cxnSp>
        <p:nvCxnSpPr>
          <p:cNvPr id="46" name="Straight Connector 45"/>
          <p:cNvCxnSpPr/>
          <p:nvPr/>
        </p:nvCxnSpPr>
        <p:spPr>
          <a:xfrm flipV="1">
            <a:off x="5452219" y="3546689"/>
            <a:ext cx="229728" cy="3255"/>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47" name="Straight Connector 46"/>
          <p:cNvCxnSpPr/>
          <p:nvPr/>
        </p:nvCxnSpPr>
        <p:spPr>
          <a:xfrm flipH="1">
            <a:off x="7657726" y="2426759"/>
            <a:ext cx="1292809" cy="608839"/>
          </a:xfrm>
          <a:prstGeom prst="line">
            <a:avLst/>
          </a:prstGeom>
          <a:noFill/>
          <a:ln w="38100" cap="flat" cmpd="sng" algn="ctr">
            <a:solidFill>
              <a:srgbClr val="107C10">
                <a:lumMod val="75000"/>
              </a:srgbClr>
            </a:solidFill>
            <a:prstDash val="solid"/>
            <a:headEnd type="none" w="med" len="med"/>
            <a:tailEnd type="oval" w="med" len="med"/>
          </a:ln>
          <a:effectLst/>
        </p:spPr>
      </p:cxnSp>
      <p:sp>
        <p:nvSpPr>
          <p:cNvPr id="48" name="Rectangle 47"/>
          <p:cNvSpPr/>
          <p:nvPr/>
        </p:nvSpPr>
        <p:spPr>
          <a:xfrm>
            <a:off x="9010491" y="5216284"/>
            <a:ext cx="3264469" cy="835311"/>
          </a:xfrm>
          <a:prstGeom prst="rect">
            <a:avLst/>
          </a:prstGeom>
        </p:spPr>
        <p:txBody>
          <a:bodyPr wrap="square">
            <a:spAutoFit/>
          </a:bodyPr>
          <a:lstStyle/>
          <a:p>
            <a:pPr defTabSz="932597">
              <a:lnSpc>
                <a:spcPct val="90000"/>
              </a:lnSpc>
              <a:spcBef>
                <a:spcPts val="612"/>
              </a:spcBef>
              <a:spcAft>
                <a:spcPts val="306"/>
              </a:spcAft>
              <a:buClr>
                <a:srgbClr val="F15D22"/>
              </a:buClr>
              <a:defRPr/>
            </a:pPr>
            <a:r>
              <a:rPr lang="en-US" sz="1836" b="1" kern="0" dirty="0">
                <a:solidFill>
                  <a:srgbClr val="F15D22"/>
                </a:solidFill>
              </a:rPr>
              <a:t>DistributedR</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Distributed computing framework</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Delivers cross-platform portability </a:t>
            </a:r>
          </a:p>
        </p:txBody>
      </p:sp>
      <p:cxnSp>
        <p:nvCxnSpPr>
          <p:cNvPr id="49" name="Straight Connector 48"/>
          <p:cNvCxnSpPr/>
          <p:nvPr/>
        </p:nvCxnSpPr>
        <p:spPr>
          <a:xfrm flipH="1" flipV="1">
            <a:off x="7494688" y="4202431"/>
            <a:ext cx="1525636" cy="1090761"/>
          </a:xfrm>
          <a:prstGeom prst="line">
            <a:avLst/>
          </a:prstGeom>
          <a:noFill/>
          <a:ln w="38100" cap="flat" cmpd="sng" algn="ctr">
            <a:solidFill>
              <a:srgbClr val="107C10">
                <a:lumMod val="75000"/>
              </a:srgbClr>
            </a:solidFill>
            <a:prstDash val="solid"/>
            <a:headEnd type="none" w="med" len="med"/>
            <a:tailEnd type="oval" w="med" len="med"/>
          </a:ln>
          <a:effectLst/>
        </p:spPr>
      </p:cxnSp>
      <p:sp>
        <p:nvSpPr>
          <p:cNvPr id="50" name="Oval 49"/>
          <p:cNvSpPr/>
          <p:nvPr/>
        </p:nvSpPr>
        <p:spPr>
          <a:xfrm>
            <a:off x="5616336" y="3473673"/>
            <a:ext cx="143458" cy="143458"/>
          </a:xfrm>
          <a:prstGeom prst="ellipse">
            <a:avLst/>
          </a:prstGeom>
          <a:solidFill>
            <a:sysClr val="window" lastClr="FFFFFF"/>
          </a:solidFill>
          <a:ln w="25400" cap="flat" cmpd="sng" algn="ctr">
            <a:solidFill>
              <a:sysClr val="window" lastClr="FFFFFF"/>
            </a:solidFill>
            <a:prstDash val="solid"/>
          </a:ln>
          <a:effectLst/>
        </p:spPr>
        <p:txBody>
          <a:bodyPr rtlCol="0" anchor="ctr"/>
          <a:lstStyle/>
          <a:p>
            <a:pPr algn="ctr" defTabSz="932597">
              <a:defRPr/>
            </a:pPr>
            <a:endParaRPr lang="en-US" sz="1326" kern="0">
              <a:solidFill>
                <a:prstClr val="white"/>
              </a:solidFill>
              <a:latin typeface="Segoe UI"/>
            </a:endParaRPr>
          </a:p>
        </p:txBody>
      </p:sp>
      <p:sp>
        <p:nvSpPr>
          <p:cNvPr id="51" name="Oval 50"/>
          <p:cNvSpPr/>
          <p:nvPr/>
        </p:nvSpPr>
        <p:spPr>
          <a:xfrm>
            <a:off x="7575934" y="2946281"/>
            <a:ext cx="143458" cy="143458"/>
          </a:xfrm>
          <a:prstGeom prst="ellipse">
            <a:avLst/>
          </a:prstGeom>
          <a:solidFill>
            <a:sysClr val="window" lastClr="FFFFFF"/>
          </a:solidFill>
          <a:ln w="25400" cap="flat" cmpd="sng" algn="ctr">
            <a:solidFill>
              <a:sysClr val="window" lastClr="FFFFFF"/>
            </a:solidFill>
            <a:prstDash val="solid"/>
          </a:ln>
          <a:effectLst/>
        </p:spPr>
        <p:txBody>
          <a:bodyPr rtlCol="0" anchor="ctr"/>
          <a:lstStyle/>
          <a:p>
            <a:pPr algn="ctr" defTabSz="932597">
              <a:defRPr/>
            </a:pPr>
            <a:endParaRPr lang="en-US" sz="1326" kern="0">
              <a:solidFill>
                <a:prstClr val="white"/>
              </a:solidFill>
              <a:latin typeface="Segoe UI"/>
            </a:endParaRPr>
          </a:p>
        </p:txBody>
      </p:sp>
      <p:sp>
        <p:nvSpPr>
          <p:cNvPr id="52" name="Oval 51"/>
          <p:cNvSpPr/>
          <p:nvPr/>
        </p:nvSpPr>
        <p:spPr>
          <a:xfrm>
            <a:off x="7402855" y="4122393"/>
            <a:ext cx="164003" cy="158682"/>
          </a:xfrm>
          <a:prstGeom prst="ellipse">
            <a:avLst/>
          </a:prstGeom>
          <a:solidFill>
            <a:sysClr val="window" lastClr="FFFFFF"/>
          </a:solidFill>
          <a:ln w="25400" cap="flat" cmpd="sng" algn="ctr">
            <a:solidFill>
              <a:sysClr val="window" lastClr="FFFFFF"/>
            </a:solidFill>
            <a:prstDash val="solid"/>
          </a:ln>
          <a:effectLst/>
        </p:spPr>
        <p:txBody>
          <a:bodyPr rtlCol="0" anchor="ctr"/>
          <a:lstStyle/>
          <a:p>
            <a:pPr algn="ctr" defTabSz="932597">
              <a:defRPr/>
            </a:pPr>
            <a:endParaRPr lang="en-US" sz="1326" kern="0">
              <a:solidFill>
                <a:prstClr val="white"/>
              </a:solidFill>
              <a:latin typeface="Segoe UI"/>
            </a:endParaRPr>
          </a:p>
        </p:txBody>
      </p:sp>
      <p:cxnSp>
        <p:nvCxnSpPr>
          <p:cNvPr id="53" name="Straight Connector 52"/>
          <p:cNvCxnSpPr/>
          <p:nvPr/>
        </p:nvCxnSpPr>
        <p:spPr>
          <a:xfrm>
            <a:off x="4543396" y="2427640"/>
            <a:ext cx="3223869" cy="1078"/>
          </a:xfrm>
          <a:prstGeom prst="line">
            <a:avLst/>
          </a:prstGeom>
          <a:noFill/>
          <a:ln w="28575" cap="flat" cmpd="sng" algn="ctr">
            <a:solidFill>
              <a:sysClr val="window" lastClr="FFFFFF"/>
            </a:solidFill>
            <a:prstDash val="solid"/>
          </a:ln>
          <a:effectLst/>
        </p:spPr>
      </p:cxnSp>
      <p:sp>
        <p:nvSpPr>
          <p:cNvPr id="54" name="Rectangle 53"/>
          <p:cNvSpPr/>
          <p:nvPr/>
        </p:nvSpPr>
        <p:spPr>
          <a:xfrm>
            <a:off x="299009" y="1868134"/>
            <a:ext cx="3741854" cy="2400121"/>
          </a:xfrm>
          <a:prstGeom prst="rect">
            <a:avLst/>
          </a:prstGeom>
        </p:spPr>
        <p:txBody>
          <a:bodyPr wrap="square">
            <a:spAutoFit/>
          </a:bodyPr>
          <a:lstStyle/>
          <a:p>
            <a:pPr defTabSz="932418">
              <a:lnSpc>
                <a:spcPct val="90000"/>
              </a:lnSpc>
              <a:spcBef>
                <a:spcPts val="612"/>
              </a:spcBef>
              <a:spcAft>
                <a:spcPts val="306"/>
              </a:spcAft>
              <a:buClr>
                <a:srgbClr val="F15D22"/>
              </a:buClr>
              <a:defRPr/>
            </a:pPr>
            <a:r>
              <a:rPr lang="en-US" sz="1836" b="1" kern="0" dirty="0">
                <a:solidFill>
                  <a:srgbClr val="505050"/>
                </a:solidFill>
              </a:rPr>
              <a:t>R+CRAN</a:t>
            </a:r>
          </a:p>
          <a:p>
            <a:pPr marL="116552" lvl="1" indent="-116552" defTabSz="932418">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Open source R interpreter</a:t>
            </a:r>
          </a:p>
          <a:p>
            <a:pPr marL="307698" lvl="2" indent="-116552" defTabSz="932418">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R 3.2.2</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Freely-available huge range of R algorithms</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Algorithms callable by MSR</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Embeddable in R scripts</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100% Compatible with existing R scripts, functions and packages</a:t>
            </a:r>
          </a:p>
          <a:p>
            <a:pPr marL="0" lvl="1" defTabSz="932418">
              <a:lnSpc>
                <a:spcPct val="90000"/>
              </a:lnSpc>
              <a:spcAft>
                <a:spcPts val="306"/>
              </a:spcAft>
              <a:buClr>
                <a:srgbClr val="515254"/>
              </a:buClr>
              <a:buSzPct val="100000"/>
              <a:defRPr/>
            </a:pPr>
            <a:endParaRPr lang="en-US" sz="1122" kern="0" dirty="0">
              <a:solidFill>
                <a:srgbClr val="505050"/>
              </a:solidFill>
            </a:endParaRPr>
          </a:p>
        </p:txBody>
      </p:sp>
      <p:sp>
        <p:nvSpPr>
          <p:cNvPr id="55" name="Rectangle 54"/>
          <p:cNvSpPr/>
          <p:nvPr/>
        </p:nvSpPr>
        <p:spPr>
          <a:xfrm>
            <a:off x="324015" y="4801613"/>
            <a:ext cx="2651714" cy="1681282"/>
          </a:xfrm>
          <a:prstGeom prst="rect">
            <a:avLst/>
          </a:prstGeom>
        </p:spPr>
        <p:txBody>
          <a:bodyPr wrap="square">
            <a:spAutoFit/>
          </a:bodyPr>
          <a:lstStyle/>
          <a:p>
            <a:pPr defTabSz="932418">
              <a:lnSpc>
                <a:spcPct val="90000"/>
              </a:lnSpc>
              <a:spcBef>
                <a:spcPts val="612"/>
              </a:spcBef>
              <a:spcAft>
                <a:spcPts val="306"/>
              </a:spcAft>
              <a:buClr>
                <a:srgbClr val="F15D22"/>
              </a:buClr>
              <a:defRPr/>
            </a:pPr>
            <a:r>
              <a:rPr lang="en-US" sz="1836" b="1" kern="0" dirty="0">
                <a:solidFill>
                  <a:srgbClr val="F15D22"/>
                </a:solidFill>
              </a:rPr>
              <a:t>MRO</a:t>
            </a:r>
          </a:p>
          <a:p>
            <a:pPr marL="116552" lvl="1" indent="-116552" defTabSz="932418">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Performance enhanced R interpreter</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Based on open source R</a:t>
            </a:r>
          </a:p>
          <a:p>
            <a:pPr marL="116552" lvl="1" indent="-116552" defTabSz="932597">
              <a:lnSpc>
                <a:spcPct val="90000"/>
              </a:lnSpc>
              <a:spcAft>
                <a:spcPts val="306"/>
              </a:spcAft>
              <a:buClr>
                <a:srgbClr val="515254"/>
              </a:buClr>
              <a:buSzPct val="100000"/>
              <a:buFont typeface="Arial" panose="020B0604020202020204" pitchFamily="34" charset="0"/>
              <a:buChar char="•"/>
              <a:defRPr/>
            </a:pPr>
            <a:r>
              <a:rPr lang="en-US" sz="1428" kern="0" dirty="0">
                <a:solidFill>
                  <a:srgbClr val="505050"/>
                </a:solidFill>
              </a:rPr>
              <a:t>Adds high-performance math library to speed up linear algebra functions </a:t>
            </a:r>
          </a:p>
        </p:txBody>
      </p:sp>
      <p:sp>
        <p:nvSpPr>
          <p:cNvPr id="56" name="Rectangle 55"/>
          <p:cNvSpPr/>
          <p:nvPr/>
        </p:nvSpPr>
        <p:spPr bwMode="auto">
          <a:xfrm>
            <a:off x="1212094" y="1789965"/>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 name="Rectangle 56"/>
          <p:cNvSpPr/>
          <p:nvPr/>
        </p:nvSpPr>
        <p:spPr bwMode="auto">
          <a:xfrm>
            <a:off x="4576137" y="2497157"/>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 name="Rectangle 57"/>
          <p:cNvSpPr/>
          <p:nvPr/>
        </p:nvSpPr>
        <p:spPr bwMode="auto">
          <a:xfrm>
            <a:off x="848731" y="3989684"/>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 name="Rectangle 58"/>
          <p:cNvSpPr/>
          <p:nvPr/>
        </p:nvSpPr>
        <p:spPr bwMode="auto">
          <a:xfrm>
            <a:off x="5064526" y="3696648"/>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60" name="Elbow Connector 59"/>
          <p:cNvCxnSpPr>
            <a:stCxn id="56" idx="3"/>
            <a:endCxn id="57" idx="1"/>
          </p:cNvCxnSpPr>
          <p:nvPr/>
        </p:nvCxnSpPr>
        <p:spPr>
          <a:xfrm>
            <a:off x="1743465" y="2032208"/>
            <a:ext cx="2832672" cy="707192"/>
          </a:xfrm>
          <a:prstGeom prst="bentConnector3">
            <a:avLst>
              <a:gd name="adj1" fmla="val 50000"/>
            </a:avLst>
          </a:prstGeom>
          <a:noFill/>
          <a:ln w="38100" cap="flat" cmpd="sng" algn="ctr">
            <a:solidFill>
              <a:srgbClr val="107C10">
                <a:lumMod val="75000"/>
              </a:srgbClr>
            </a:solidFill>
            <a:prstDash val="solid"/>
          </a:ln>
          <a:effectLst/>
        </p:spPr>
      </p:cxnSp>
      <p:cxnSp>
        <p:nvCxnSpPr>
          <p:cNvPr id="61" name="Elbow Connector 60"/>
          <p:cNvCxnSpPr/>
          <p:nvPr/>
        </p:nvCxnSpPr>
        <p:spPr>
          <a:xfrm flipV="1">
            <a:off x="1279118" y="3961030"/>
            <a:ext cx="3274738" cy="1052790"/>
          </a:xfrm>
          <a:prstGeom prst="bentConnector3">
            <a:avLst>
              <a:gd name="adj1" fmla="val 50000"/>
            </a:avLst>
          </a:prstGeom>
          <a:noFill/>
          <a:ln w="38100" cap="flat" cmpd="sng" algn="ctr">
            <a:solidFill>
              <a:srgbClr val="107C10">
                <a:lumMod val="75000"/>
              </a:srgbClr>
            </a:solidFill>
            <a:prstDash val="solid"/>
          </a:ln>
          <a:effectLst/>
        </p:spPr>
      </p:cxnSp>
      <p:sp>
        <p:nvSpPr>
          <p:cNvPr id="62" name="Oval 61"/>
          <p:cNvSpPr/>
          <p:nvPr/>
        </p:nvSpPr>
        <p:spPr>
          <a:xfrm>
            <a:off x="4519353" y="2676580"/>
            <a:ext cx="143458" cy="143458"/>
          </a:xfrm>
          <a:prstGeom prst="ellipse">
            <a:avLst/>
          </a:prstGeom>
          <a:solidFill>
            <a:sysClr val="window" lastClr="FFFFFF"/>
          </a:solidFill>
          <a:ln w="25400" cap="flat" cmpd="sng" algn="ctr">
            <a:solidFill>
              <a:sysClr val="window" lastClr="FFFFFF"/>
            </a:solidFill>
            <a:prstDash val="solid"/>
          </a:ln>
          <a:effectLst/>
        </p:spPr>
        <p:txBody>
          <a:bodyPr rtlCol="0" anchor="ctr"/>
          <a:lstStyle/>
          <a:p>
            <a:pPr algn="ctr" defTabSz="932597">
              <a:defRPr/>
            </a:pPr>
            <a:endParaRPr lang="en-US" sz="1326" kern="0">
              <a:solidFill>
                <a:prstClr val="white"/>
              </a:solidFill>
              <a:latin typeface="Segoe UI"/>
            </a:endParaRPr>
          </a:p>
        </p:txBody>
      </p:sp>
      <p:sp>
        <p:nvSpPr>
          <p:cNvPr id="63" name="Oval 62"/>
          <p:cNvSpPr/>
          <p:nvPr/>
        </p:nvSpPr>
        <p:spPr>
          <a:xfrm>
            <a:off x="4504524" y="3880390"/>
            <a:ext cx="143458" cy="143458"/>
          </a:xfrm>
          <a:prstGeom prst="ellipse">
            <a:avLst/>
          </a:prstGeom>
          <a:solidFill>
            <a:sysClr val="window" lastClr="FFFFFF"/>
          </a:solidFill>
          <a:ln w="25400" cap="flat" cmpd="sng" algn="ctr">
            <a:solidFill>
              <a:sysClr val="window" lastClr="FFFFFF"/>
            </a:solidFill>
            <a:prstDash val="solid"/>
          </a:ln>
          <a:effectLst/>
        </p:spPr>
        <p:txBody>
          <a:bodyPr rtlCol="0" anchor="ctr"/>
          <a:lstStyle/>
          <a:p>
            <a:pPr algn="ctr" defTabSz="932597">
              <a:defRPr/>
            </a:pPr>
            <a:endParaRPr lang="en-US" sz="1326" kern="0">
              <a:solidFill>
                <a:prstClr val="white"/>
              </a:solidFill>
              <a:latin typeface="Segoe UI"/>
            </a:endParaRPr>
          </a:p>
        </p:txBody>
      </p:sp>
    </p:spTree>
    <p:extLst>
      <p:ext uri="{BB962C8B-B14F-4D97-AF65-F5344CB8AC3E}">
        <p14:creationId xmlns:p14="http://schemas.microsoft.com/office/powerpoint/2010/main" val="7692792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22921" y="166435"/>
            <a:ext cx="7135129" cy="754967"/>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r>
              <a:rPr lang="en-US" dirty="0"/>
              <a:t>CRAN, MRO, MRS Comparison</a:t>
            </a:r>
          </a:p>
        </p:txBody>
      </p:sp>
      <p:graphicFrame>
        <p:nvGraphicFramePr>
          <p:cNvPr id="10" name="Table 9"/>
          <p:cNvGraphicFramePr>
            <a:graphicFrameLocks noGrp="1"/>
          </p:cNvGraphicFramePr>
          <p:nvPr>
            <p:extLst>
              <p:ext uri="{D42A27DB-BD31-4B8C-83A1-F6EECF244321}">
                <p14:modId xmlns:p14="http://schemas.microsoft.com/office/powerpoint/2010/main" val="2769219481"/>
              </p:ext>
            </p:extLst>
          </p:nvPr>
        </p:nvGraphicFramePr>
        <p:xfrm>
          <a:off x="348793" y="1877718"/>
          <a:ext cx="11717469" cy="4805885"/>
        </p:xfrm>
        <a:graphic>
          <a:graphicData uri="http://schemas.openxmlformats.org/drawingml/2006/table">
            <a:tbl>
              <a:tblPr firstRow="1" bandRow="1">
                <a:tableStyleId>{2D5ABB26-0587-4C30-8999-92F81FD0307C}</a:tableStyleId>
              </a:tblPr>
              <a:tblGrid>
                <a:gridCol w="1885360">
                  <a:extLst>
                    <a:ext uri="{9D8B030D-6E8A-4147-A177-3AD203B41FA5}">
                      <a16:colId xmlns:a16="http://schemas.microsoft.com/office/drawing/2014/main" val="20000"/>
                    </a:ext>
                  </a:extLst>
                </a:gridCol>
                <a:gridCol w="2488676">
                  <a:extLst>
                    <a:ext uri="{9D8B030D-6E8A-4147-A177-3AD203B41FA5}">
                      <a16:colId xmlns:a16="http://schemas.microsoft.com/office/drawing/2014/main" val="20001"/>
                    </a:ext>
                  </a:extLst>
                </a:gridCol>
                <a:gridCol w="2667785">
                  <a:extLst>
                    <a:ext uri="{9D8B030D-6E8A-4147-A177-3AD203B41FA5}">
                      <a16:colId xmlns:a16="http://schemas.microsoft.com/office/drawing/2014/main" val="20002"/>
                    </a:ext>
                  </a:extLst>
                </a:gridCol>
                <a:gridCol w="4675648">
                  <a:extLst>
                    <a:ext uri="{9D8B030D-6E8A-4147-A177-3AD203B41FA5}">
                      <a16:colId xmlns:a16="http://schemas.microsoft.com/office/drawing/2014/main" val="20003"/>
                    </a:ext>
                  </a:extLst>
                </a:gridCol>
              </a:tblGrid>
              <a:tr h="804684">
                <a:tc>
                  <a:txBody>
                    <a:bodyPr/>
                    <a:lstStyle/>
                    <a:p>
                      <a:r>
                        <a:rPr lang="en-US" sz="2400" b="1" dirty="0" err="1"/>
                        <a:t>Datasize</a:t>
                      </a:r>
                      <a:endParaRPr lang="en-US" sz="2400" b="1" dirty="0"/>
                    </a:p>
                  </a:txBody>
                  <a:tcPr marL="93247" marR="93247" marT="46623" marB="46623">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tx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In-Memory</a:t>
                      </a:r>
                      <a:r>
                        <a:rPr lang="en-US" sz="2000" b="1" baseline="0" dirty="0">
                          <a:solidFill>
                            <a:schemeClr val="bg1"/>
                          </a:solidFill>
                        </a:rPr>
                        <a:t> or Disk Based</a:t>
                      </a:r>
                      <a:endParaRPr lang="en-US" sz="2000" b="1" dirty="0">
                        <a:solidFill>
                          <a:schemeClr val="bg1"/>
                        </a:solidFill>
                      </a:endParaRPr>
                    </a:p>
                  </a:txBody>
                  <a:tcPr marL="93247" marR="93247" marT="46623" marB="46623" anchor="ctr">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0"/>
                  </a:ext>
                </a:extLst>
              </a:tr>
              <a:tr h="865971">
                <a:tc>
                  <a:txBody>
                    <a:bodyPr/>
                    <a:lstStyle/>
                    <a:p>
                      <a:r>
                        <a:rPr lang="en-US" sz="2400" b="1" dirty="0"/>
                        <a:t>Speed of Analysis</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Single</a:t>
                      </a:r>
                      <a:r>
                        <a:rPr lang="en-US" sz="2000" baseline="0" dirty="0">
                          <a:solidFill>
                            <a:schemeClr val="bg1"/>
                          </a:solidFill>
                        </a:rPr>
                        <a:t> 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baseline="0" dirty="0">
                          <a:solidFill>
                            <a:schemeClr val="tx1"/>
                          </a:solidFill>
                        </a:rPr>
                        <a:t>Multi-threaded</a:t>
                      </a:r>
                      <a:endParaRPr lang="en-US" sz="2000" dirty="0">
                        <a:solidFill>
                          <a:schemeClr val="tx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Multi-threaded</a:t>
                      </a:r>
                      <a:r>
                        <a:rPr lang="en-US" sz="2000" b="1" baseline="0" dirty="0">
                          <a:solidFill>
                            <a:schemeClr val="bg1"/>
                          </a:solidFill>
                        </a:rPr>
                        <a:t>, </a:t>
                      </a:r>
                      <a:r>
                        <a:rPr lang="en-US" sz="2000" b="1" dirty="0">
                          <a:solidFill>
                            <a:schemeClr val="bg1"/>
                          </a:solidFill>
                        </a:rPr>
                        <a:t>parallel processing 1:N</a:t>
                      </a:r>
                      <a:r>
                        <a:rPr lang="en-US" sz="2000" b="1" baseline="0" dirty="0">
                          <a:solidFill>
                            <a:schemeClr val="bg1"/>
                          </a:solidFill>
                        </a:rPr>
                        <a:t> servers</a:t>
                      </a:r>
                      <a:endParaRPr lang="en-US" sz="2000" b="1"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1"/>
                  </a:ext>
                </a:extLst>
              </a:tr>
              <a:tr h="899353">
                <a:tc>
                  <a:txBody>
                    <a:bodyPr/>
                    <a:lstStyle/>
                    <a:p>
                      <a:r>
                        <a:rPr lang="en-US" sz="2400" b="1" dirty="0"/>
                        <a:t>Support</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tx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Community + Commercial</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2"/>
                  </a:ext>
                </a:extLst>
              </a:tr>
              <a:tr h="1336524">
                <a:tc>
                  <a:txBody>
                    <a:bodyPr/>
                    <a:lstStyle/>
                    <a:p>
                      <a:r>
                        <a:rPr lang="en-US" sz="2400" b="1" dirty="0"/>
                        <a:t>Analytic</a:t>
                      </a:r>
                      <a:r>
                        <a:rPr lang="en-US" sz="2400" b="1" baseline="0" dirty="0"/>
                        <a:t> Breadth &amp; Depth</a:t>
                      </a:r>
                      <a:endParaRPr lang="en-US" sz="2400" b="1" dirty="0"/>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tx1"/>
                          </a:solidFill>
                        </a:rPr>
                        <a:t>7500+ innovative analytic</a:t>
                      </a:r>
                      <a:r>
                        <a:rPr lang="en-US" sz="2000" baseline="0" dirty="0">
                          <a:solidFill>
                            <a:schemeClr val="tx1"/>
                          </a:solidFill>
                        </a:rPr>
                        <a:t> packages</a:t>
                      </a:r>
                      <a:r>
                        <a:rPr lang="en-US" sz="2000" dirty="0">
                          <a:solidFill>
                            <a:schemeClr val="tx1"/>
                          </a:solidFill>
                        </a:rPr>
                        <a:t> </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noProof="1">
                          <a:solidFill>
                            <a:schemeClr val="bg1"/>
                          </a:solidFill>
                          <a:latin typeface="+mn-lt"/>
                        </a:rPr>
                        <a:t>7500+</a:t>
                      </a:r>
                      <a:r>
                        <a:rPr lang="en-US" sz="2000" b="1" baseline="0" noProof="1">
                          <a:solidFill>
                            <a:schemeClr val="bg1"/>
                          </a:solidFill>
                          <a:latin typeface="+mn-lt"/>
                        </a:rPr>
                        <a:t> innovative packages + </a:t>
                      </a:r>
                      <a:r>
                        <a:rPr lang="en-US" sz="2000" b="1" noProof="1">
                          <a:solidFill>
                            <a:schemeClr val="bg1"/>
                          </a:solidFill>
                          <a:latin typeface="+mn-lt"/>
                        </a:rPr>
                        <a:t>commercial parallel high-speed functions</a:t>
                      </a:r>
                    </a:p>
                    <a:p>
                      <a:pPr marL="0" marR="0" indent="0" algn="l" defTabSz="914400" rtl="0" eaLnBrk="1" fontAlgn="auto" latinLnBrk="0" hangingPunct="1">
                        <a:lnSpc>
                          <a:spcPct val="100000"/>
                        </a:lnSpc>
                        <a:spcBef>
                          <a:spcPts val="0"/>
                        </a:spcBef>
                        <a:spcAft>
                          <a:spcPts val="0"/>
                        </a:spcAft>
                        <a:buClrTx/>
                        <a:buSzTx/>
                        <a:buFontTx/>
                        <a:buNone/>
                        <a:tabLst/>
                        <a:defRPr/>
                      </a:pPr>
                      <a:endParaRPr lang="da-DK" sz="2000" b="1" dirty="0">
                        <a:solidFill>
                          <a:schemeClr val="bg1"/>
                        </a:solidFill>
                        <a:latin typeface="+mn-lt"/>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3"/>
                  </a:ext>
                </a:extLst>
              </a:tr>
              <a:tr h="899353">
                <a:tc>
                  <a:txBody>
                    <a:bodyPr/>
                    <a:lstStyle/>
                    <a:p>
                      <a:r>
                        <a:rPr lang="en-US" sz="2400" b="1" dirty="0"/>
                        <a:t>License</a:t>
                      </a:r>
                    </a:p>
                  </a:txBody>
                  <a:tcPr marL="93247" marR="93247" marT="46623" marB="46623">
                    <a:lnT w="12700" cap="flat" cmpd="sng" algn="ctr">
                      <a:solidFill>
                        <a:srgbClr val="000000"/>
                      </a:solidFill>
                      <a:prstDash val="solid"/>
                      <a:round/>
                      <a:headEnd type="none" w="med" len="med"/>
                      <a:tailEnd type="none" w="med" len="med"/>
                    </a:lnT>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Open Source</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solidFill>
                      <a:srgbClr val="8597BE"/>
                    </a:solidFill>
                  </a:tcPr>
                </a:tc>
                <a:tc>
                  <a:txBody>
                    <a:bodyPr/>
                    <a:lstStyle/>
                    <a:p>
                      <a:r>
                        <a:rPr lang="en-US" sz="2000" dirty="0">
                          <a:solidFill>
                            <a:schemeClr val="tx1"/>
                          </a:solidFill>
                        </a:rPr>
                        <a:t>Open Source</a:t>
                      </a:r>
                    </a:p>
                  </a:txBody>
                  <a:tcPr marL="93247" marR="93247" marT="46623" marB="46623" anchor="ctr">
                    <a:lnT w="12700" cap="flat" cmpd="sng" algn="ctr">
                      <a:solidFill>
                        <a:srgbClr val="000000"/>
                      </a:solidFill>
                      <a:prstDash val="solid"/>
                      <a:round/>
                      <a:headEnd type="none" w="med" len="med"/>
                      <a:tailEnd type="none" w="med" len="med"/>
                    </a:lnT>
                    <a:solidFill>
                      <a:schemeClr val="bg2">
                        <a:lumMod val="90000"/>
                      </a:schemeClr>
                    </a:solidFill>
                  </a:tcPr>
                </a:tc>
                <a:tc>
                  <a:txBody>
                    <a:bodyPr/>
                    <a:lstStyle/>
                    <a:p>
                      <a:r>
                        <a:rPr lang="en-US" sz="2000" b="1" dirty="0">
                          <a:solidFill>
                            <a:schemeClr val="bg1"/>
                          </a:solidFill>
                        </a:rPr>
                        <a:t>Commercial license.</a:t>
                      </a:r>
                    </a:p>
                    <a:p>
                      <a:r>
                        <a:rPr lang="en-US" sz="2000" b="1" dirty="0">
                          <a:solidFill>
                            <a:schemeClr val="bg1"/>
                          </a:solidFill>
                        </a:rPr>
                        <a:t>Supported release with indemnity</a:t>
                      </a:r>
                    </a:p>
                  </a:txBody>
                  <a:tcPr marL="93247" marR="93247" marT="46623" marB="46623" anchor="ctr">
                    <a:lnT w="12700" cap="flat" cmpd="sng" algn="ctr">
                      <a:solidFill>
                        <a:srgbClr val="000000"/>
                      </a:solidFill>
                      <a:prstDash val="solid"/>
                      <a:round/>
                      <a:headEnd type="none" w="med" len="med"/>
                      <a:tailEnd type="none" w="med" len="med"/>
                    </a:lnT>
                    <a:solidFill>
                      <a:srgbClr val="005AA1"/>
                    </a:solidFill>
                  </a:tcPr>
                </a:tc>
                <a:extLst>
                  <a:ext uri="{0D108BD9-81ED-4DB2-BD59-A6C34878D82A}">
                    <a16:rowId xmlns:a16="http://schemas.microsoft.com/office/drawing/2014/main" val="10004"/>
                  </a:ext>
                </a:extLst>
              </a:tr>
            </a:tbl>
          </a:graphicData>
        </a:graphic>
      </p:graphicFrame>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1688" y="1119019"/>
            <a:ext cx="891243" cy="677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4621871" y="1016400"/>
            <a:ext cx="1585656" cy="95017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a:t>
            </a:r>
          </a:p>
          <a:p>
            <a:pPr>
              <a:lnSpc>
                <a:spcPct val="90000"/>
              </a:lnSpc>
              <a:spcAft>
                <a:spcPts val="600"/>
              </a:spcAft>
            </a:pPr>
            <a:r>
              <a:rPr lang="en-GB" sz="2040" b="1" dirty="0">
                <a:solidFill>
                  <a:schemeClr val="accent1"/>
                </a:solidFill>
              </a:rPr>
              <a:t>R Open</a:t>
            </a:r>
          </a:p>
        </p:txBody>
      </p:sp>
      <p:sp>
        <p:nvSpPr>
          <p:cNvPr id="13" name="TextBox 12"/>
          <p:cNvSpPr txBox="1"/>
          <p:nvPr/>
        </p:nvSpPr>
        <p:spPr>
          <a:xfrm>
            <a:off x="7453621" y="1012534"/>
            <a:ext cx="1659227" cy="95017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 </a:t>
            </a:r>
          </a:p>
          <a:p>
            <a:pPr>
              <a:lnSpc>
                <a:spcPct val="90000"/>
              </a:lnSpc>
              <a:spcAft>
                <a:spcPts val="600"/>
              </a:spcAft>
            </a:pPr>
            <a:r>
              <a:rPr lang="en-GB" sz="2040" b="1" dirty="0">
                <a:solidFill>
                  <a:schemeClr val="accent1"/>
                </a:solidFill>
              </a:rPr>
              <a:t>R Server</a:t>
            </a:r>
          </a:p>
        </p:txBody>
      </p:sp>
    </p:spTree>
    <p:extLst>
      <p:ext uri="{BB962C8B-B14F-4D97-AF65-F5344CB8AC3E}">
        <p14:creationId xmlns:p14="http://schemas.microsoft.com/office/powerpoint/2010/main" val="271803875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4265"/>
            <a:ext cx="4957763" cy="1084263"/>
          </a:xfrm>
        </p:spPr>
        <p:txBody>
          <a:bodyPr/>
          <a:lstStyle/>
          <a:p>
            <a:r>
              <a:rPr lang="en-US" sz="8800" dirty="0">
                <a:solidFill>
                  <a:schemeClr val="tx1"/>
                </a:solidFill>
              </a:rPr>
              <a:t>Welcome!</a:t>
            </a:r>
          </a:p>
        </p:txBody>
      </p:sp>
      <p:sp>
        <p:nvSpPr>
          <p:cNvPr id="3" name="Text Placeholder 2"/>
          <p:cNvSpPr>
            <a:spLocks noGrp="1"/>
          </p:cNvSpPr>
          <p:nvPr>
            <p:ph sz="quarter" idx="4294967295"/>
          </p:nvPr>
        </p:nvSpPr>
        <p:spPr>
          <a:xfrm>
            <a:off x="1" y="-6260"/>
            <a:ext cx="11655188" cy="4456605"/>
          </a:xfrm>
          <a:solidFill>
            <a:schemeClr val="bg1">
              <a:lumMod val="95000"/>
              <a:alpha val="74000"/>
            </a:schemeClr>
          </a:solidFill>
          <a:effectLst>
            <a:outerShdw blurRad="50800" dist="38100" dir="2700000" algn="tl" rotWithShape="0">
              <a:prstClr val="black">
                <a:alpha val="40000"/>
              </a:prstClr>
            </a:outerShdw>
          </a:effectLst>
        </p:spPr>
        <p:txBody>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The Cortana Intelligence Suite – Foundations (Course Materials)</a:t>
            </a:r>
            <a:r>
              <a:rPr lang="en-US" sz="3600" dirty="0">
                <a:solidFill>
                  <a:srgbClr val="002864"/>
                </a:solidFill>
              </a:rPr>
              <a:t>” Link</a:t>
            </a:r>
          </a:p>
          <a:p>
            <a:pPr>
              <a:spcBef>
                <a:spcPts val="600"/>
              </a:spcBef>
              <a:spcAft>
                <a:spcPts val="600"/>
              </a:spcAft>
            </a:pPr>
            <a:r>
              <a:rPr lang="en-US" sz="3600" dirty="0">
                <a:solidFill>
                  <a:srgbClr val="002864"/>
                </a:solidFill>
              </a:rPr>
              <a:t>Click the “</a:t>
            </a:r>
            <a:r>
              <a:rPr lang="en-US" sz="3600" dirty="0">
                <a:solidFill>
                  <a:srgbClr val="FF0000"/>
                </a:solidFill>
              </a:rPr>
              <a:t>Course Materials</a:t>
            </a:r>
            <a:r>
              <a:rPr lang="en-US" sz="3600" dirty="0">
                <a:solidFill>
                  <a:srgbClr val="002864"/>
                </a:solidFill>
              </a:rPr>
              <a:t>” button, and then “</a:t>
            </a:r>
            <a:r>
              <a:rPr lang="en-US" sz="3600" dirty="0">
                <a:solidFill>
                  <a:srgbClr val="FF0000"/>
                </a:solidFill>
              </a:rPr>
              <a:t>Sign in…</a:t>
            </a:r>
            <a:r>
              <a:rPr lang="en-US" sz="3600" dirty="0">
                <a:solidFill>
                  <a:srgbClr val="002864"/>
                </a:solidFill>
              </a:rPr>
              <a:t>”</a:t>
            </a:r>
          </a:p>
          <a:p>
            <a:pPr>
              <a:spcBef>
                <a:spcPts val="600"/>
              </a:spcBef>
              <a:spcAft>
                <a:spcPts val="600"/>
              </a:spcAft>
            </a:pPr>
            <a:r>
              <a:rPr lang="en-US" sz="3600" dirty="0">
                <a:solidFill>
                  <a:srgbClr val="002864"/>
                </a:solidFill>
              </a:rPr>
              <a:t>Open “</a:t>
            </a:r>
            <a:r>
              <a:rPr lang="en-US" sz="3600" dirty="0">
                <a:solidFill>
                  <a:srgbClr val="FF0000"/>
                </a:solidFill>
              </a:rPr>
              <a:t>Edit in Browser</a:t>
            </a:r>
            <a:r>
              <a:rPr lang="en-US" sz="3600" dirty="0">
                <a:solidFill>
                  <a:srgbClr val="002864"/>
                </a:solidFill>
              </a:rPr>
              <a:t>”, Find the “</a:t>
            </a:r>
            <a:r>
              <a:rPr lang="en-US" sz="3600" dirty="0">
                <a:solidFill>
                  <a:srgbClr val="FF0000"/>
                </a:solidFill>
              </a:rPr>
              <a:t>R For T-SQL</a:t>
            </a:r>
            <a:r>
              <a:rPr lang="en-US" sz="3600" dirty="0">
                <a:solidFill>
                  <a:srgbClr val="002864"/>
                </a:solidFill>
              </a:rPr>
              <a:t>” tab</a:t>
            </a:r>
            <a:r>
              <a:rPr lang="en-US" sz="3600">
                <a:solidFill>
                  <a:srgbClr val="002864"/>
                </a:solidFill>
              </a:rPr>
              <a:t>, Enter </a:t>
            </a:r>
            <a:r>
              <a:rPr lang="en-US" sz="3600" dirty="0">
                <a:solidFill>
                  <a:srgbClr val="002864"/>
                </a:solidFill>
              </a:rPr>
              <a:t>your primary role at your company on the sign-in sheet. </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267154" y="5961062"/>
            <a:ext cx="3730413" cy="419672"/>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Standard</a:t>
            </a:r>
          </a:p>
        </p:txBody>
      </p:sp>
      <p:grpSp>
        <p:nvGrpSpPr>
          <p:cNvPr id="40" name="Group 39"/>
          <p:cNvGrpSpPr/>
          <p:nvPr/>
        </p:nvGrpSpPr>
        <p:grpSpPr>
          <a:xfrm>
            <a:off x="267155" y="6380734"/>
            <a:ext cx="3730413" cy="419672"/>
            <a:chOff x="269240" y="6023828"/>
            <a:chExt cx="3657600" cy="411480"/>
          </a:xfrm>
        </p:grpSpPr>
        <p:sp>
          <p:nvSpPr>
            <p:cNvPr id="32" name="Rectangle 31"/>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5" name="Picture 4"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Rectangle 47"/>
          <p:cNvSpPr/>
          <p:nvPr/>
        </p:nvSpPr>
        <p:spPr bwMode="auto">
          <a:xfrm>
            <a:off x="267154"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61" name="Rectangle 60"/>
          <p:cNvSpPr/>
          <p:nvPr/>
        </p:nvSpPr>
        <p:spPr bwMode="auto">
          <a:xfrm>
            <a:off x="8432168" y="1251021"/>
            <a:ext cx="3730413" cy="2741176"/>
          </a:xfrm>
          <a:prstGeom prst="rect">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MRS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doRSR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RevoIOQ</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RevoMods</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RevoPemaR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RevoRpeConnector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RevoRsrConnector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accent4">
                    <a:lumMod val="40000"/>
                    <a:lumOff val="60000"/>
                  </a:schemeClr>
                </a:solidFill>
                <a:latin typeface="+mj-lt"/>
                <a:ea typeface="Segoe UI" pitchFamily="34" charset="0"/>
                <a:cs typeface="Segoe UI" pitchFamily="34" charset="0"/>
              </a:rPr>
              <a:t>RevoScaleR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RevoTreeView</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RevoUtils</a:t>
            </a:r>
            <a:endParaRPr lang="en-US" sz="1836" b="1" dirty="0">
              <a:solidFill>
                <a:schemeClr val="bg1"/>
              </a:solidFill>
              <a:latin typeface="+mj-lt"/>
              <a:ea typeface="Segoe UI" pitchFamily="34" charset="0"/>
              <a:cs typeface="Segoe UI" pitchFamily="34" charset="0"/>
            </a:endParaRPr>
          </a:p>
        </p:txBody>
      </p:sp>
      <p:sp>
        <p:nvSpPr>
          <p:cNvPr id="77" name="TextBox 76"/>
          <p:cNvSpPr txBox="1"/>
          <p:nvPr/>
        </p:nvSpPr>
        <p:spPr>
          <a:xfrm>
            <a:off x="950508"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CRAN R</a:t>
            </a:r>
          </a:p>
        </p:txBody>
      </p:sp>
      <p:sp>
        <p:nvSpPr>
          <p:cNvPr id="80" name="TextBox 79"/>
          <p:cNvSpPr txBox="1"/>
          <p:nvPr/>
        </p:nvSpPr>
        <p:spPr>
          <a:xfrm>
            <a:off x="5028852" y="294915"/>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MRO</a:t>
            </a:r>
          </a:p>
        </p:txBody>
      </p:sp>
      <p:sp>
        <p:nvSpPr>
          <p:cNvPr id="81" name="TextBox 80"/>
          <p:cNvSpPr txBox="1"/>
          <p:nvPr/>
        </p:nvSpPr>
        <p:spPr>
          <a:xfrm>
            <a:off x="9107196"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MRS</a:t>
            </a:r>
          </a:p>
        </p:txBody>
      </p:sp>
      <p:sp>
        <p:nvSpPr>
          <p:cNvPr id="26" name="Rectangle 25"/>
          <p:cNvSpPr/>
          <p:nvPr/>
        </p:nvSpPr>
        <p:spPr bwMode="auto">
          <a:xfrm>
            <a:off x="4398422"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28" name="Group 27"/>
          <p:cNvGrpSpPr/>
          <p:nvPr/>
        </p:nvGrpSpPr>
        <p:grpSpPr>
          <a:xfrm>
            <a:off x="4398424" y="6380734"/>
            <a:ext cx="3730413" cy="419672"/>
            <a:chOff x="269240" y="6023828"/>
            <a:chExt cx="3657600" cy="411480"/>
          </a:xfrm>
        </p:grpSpPr>
        <p:sp>
          <p:nvSpPr>
            <p:cNvPr id="29" name="Rectangle 28"/>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0" name="Picture 29"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1" name="Rectangle 30"/>
          <p:cNvSpPr/>
          <p:nvPr/>
        </p:nvSpPr>
        <p:spPr bwMode="auto">
          <a:xfrm>
            <a:off x="4398422"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33" name="Rectangle 32"/>
          <p:cNvSpPr/>
          <p:nvPr/>
        </p:nvSpPr>
        <p:spPr bwMode="auto">
          <a:xfrm>
            <a:off x="4398422"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34" name="Rectangle 33"/>
          <p:cNvSpPr/>
          <p:nvPr/>
        </p:nvSpPr>
        <p:spPr bwMode="auto">
          <a:xfrm>
            <a:off x="8432168"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35" name="Group 34"/>
          <p:cNvGrpSpPr/>
          <p:nvPr/>
        </p:nvGrpSpPr>
        <p:grpSpPr>
          <a:xfrm>
            <a:off x="8432169" y="6380734"/>
            <a:ext cx="3730413" cy="419672"/>
            <a:chOff x="269240" y="6023828"/>
            <a:chExt cx="3657600" cy="411480"/>
          </a:xfrm>
        </p:grpSpPr>
        <p:sp>
          <p:nvSpPr>
            <p:cNvPr id="36" name="Rectangle 35"/>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8" name="Picture 37"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9" name="Rectangle 38"/>
          <p:cNvSpPr/>
          <p:nvPr/>
        </p:nvSpPr>
        <p:spPr bwMode="auto">
          <a:xfrm>
            <a:off x="8432168"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41" name="Rectangle 40"/>
          <p:cNvSpPr/>
          <p:nvPr/>
        </p:nvSpPr>
        <p:spPr bwMode="auto">
          <a:xfrm>
            <a:off x="8432168"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2" name="TextBox 1"/>
          <p:cNvSpPr txBox="1"/>
          <p:nvPr/>
        </p:nvSpPr>
        <p:spPr>
          <a:xfrm>
            <a:off x="5028852" y="1251022"/>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latin typeface="+mj-lt"/>
                <a:ea typeface="Segoe UI Black" panose="020B0A02040204020203" pitchFamily="34" charset="0"/>
                <a:cs typeface="Segoe UI Black" panose="020B0A02040204020203" pitchFamily="34" charset="0"/>
              </a:rPr>
              <a:t>Adds multithreaded computation for linear algebra</a:t>
            </a:r>
          </a:p>
        </p:txBody>
      </p:sp>
      <p:sp>
        <p:nvSpPr>
          <p:cNvPr id="42" name="TextBox 41"/>
          <p:cNvSpPr txBox="1"/>
          <p:nvPr/>
        </p:nvSpPr>
        <p:spPr>
          <a:xfrm>
            <a:off x="5028852" y="2498366"/>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latin typeface="+mj-lt"/>
                <a:ea typeface="Segoe UI Black" panose="020B0A02040204020203" pitchFamily="34" charset="0"/>
                <a:cs typeface="Segoe UI Black" panose="020B0A02040204020203" pitchFamily="34" charset="0"/>
              </a:rPr>
              <a:t>Makes it easy to share R code and replicate results using specific R package versions.</a:t>
            </a:r>
          </a:p>
        </p:txBody>
      </p:sp>
      <p:grpSp>
        <p:nvGrpSpPr>
          <p:cNvPr id="14" name="Group 13"/>
          <p:cNvGrpSpPr/>
          <p:nvPr/>
        </p:nvGrpSpPr>
        <p:grpSpPr>
          <a:xfrm>
            <a:off x="4172616" y="1788101"/>
            <a:ext cx="856236" cy="4382797"/>
            <a:chOff x="4090307" y="1753200"/>
            <a:chExt cx="839523" cy="4297250"/>
          </a:xfrm>
        </p:grpSpPr>
        <p:cxnSp>
          <p:nvCxnSpPr>
            <p:cNvPr id="10" name="Elbow Connector 9"/>
            <p:cNvCxnSpPr>
              <a:cxnSpLocks/>
              <a:stCxn id="2" idx="1"/>
              <a:endCxn id="26" idx="1"/>
            </p:cNvCxnSpPr>
            <p:nvPr/>
          </p:nvCxnSpPr>
          <p:spPr>
            <a:xfrm rot="10800000" flipV="1">
              <a:off x="4311706" y="1753200"/>
              <a:ext cx="618124" cy="4297250"/>
            </a:xfrm>
            <a:prstGeom prst="bentConnector3">
              <a:avLst>
                <a:gd name="adj1" fmla="val 136983"/>
              </a:avLst>
            </a:prstGeom>
            <a:ln>
              <a:headEnd type="none"/>
              <a:tailEnd type="triangle"/>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p:nvPr/>
          </p:nvCxnSpPr>
          <p:spPr>
            <a:xfrm>
              <a:off x="4090307" y="4669971"/>
              <a:ext cx="424543" cy="0"/>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grpSp>
      <p:cxnSp>
        <p:nvCxnSpPr>
          <p:cNvPr id="21" name="Elbow Connector 20"/>
          <p:cNvCxnSpPr>
            <a:cxnSpLocks/>
          </p:cNvCxnSpPr>
          <p:nvPr/>
        </p:nvCxnSpPr>
        <p:spPr>
          <a:xfrm rot="16200000" flipH="1">
            <a:off x="6882276" y="3618911"/>
            <a:ext cx="1455777" cy="250787"/>
          </a:xfrm>
          <a:prstGeom prst="bentConnector4">
            <a:avLst>
              <a:gd name="adj1" fmla="val -315"/>
              <a:gd name="adj2" fmla="val 315818"/>
            </a:avLst>
          </a:prstGeom>
          <a:ln>
            <a:headEnd type="none"/>
            <a:tailEnd type="triangle"/>
          </a:ln>
        </p:spPr>
        <p:style>
          <a:lnRef idx="1">
            <a:schemeClr val="accent4"/>
          </a:lnRef>
          <a:fillRef idx="0">
            <a:schemeClr val="accent4"/>
          </a:fillRef>
          <a:effectRef idx="0">
            <a:schemeClr val="accent4"/>
          </a:effectRef>
          <a:fontRef idx="minor">
            <a:schemeClr val="tx1"/>
          </a:fontRef>
        </p:style>
      </p:cxnSp>
      <p:sp>
        <p:nvSpPr>
          <p:cNvPr id="69" name="TextBox 68"/>
          <p:cNvSpPr txBox="1"/>
          <p:nvPr/>
        </p:nvSpPr>
        <p:spPr>
          <a:xfrm>
            <a:off x="5028852" y="1846826"/>
            <a:ext cx="2581313" cy="1549564"/>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latin typeface="+mj-lt"/>
                <a:ea typeface="Segoe UI Black" panose="020B0A02040204020203" pitchFamily="34" charset="0"/>
                <a:cs typeface="Segoe UI Black" panose="020B0A02040204020203" pitchFamily="34" charset="0"/>
              </a:rPr>
              <a:t>Adds functions and infrastructure for scalable computation over local and distributed platforms</a:t>
            </a:r>
          </a:p>
        </p:txBody>
      </p:sp>
      <p:cxnSp>
        <p:nvCxnSpPr>
          <p:cNvPr id="46" name="Straight Arrow Connector 45"/>
          <p:cNvCxnSpPr>
            <a:stCxn id="69" idx="3"/>
            <a:endCxn id="61" idx="1"/>
          </p:cNvCxnSpPr>
          <p:nvPr/>
        </p:nvCxnSpPr>
        <p:spPr>
          <a:xfrm>
            <a:off x="7610165" y="2621609"/>
            <a:ext cx="822003" cy="1"/>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7959670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14"/>
                                        </p:tgtEl>
                                      </p:cBhvr>
                                    </p:animEffect>
                                    <p:set>
                                      <p:cBhvr>
                                        <p:cTn id="23" dur="1" fill="hold">
                                          <p:stCondLst>
                                            <p:cond delay="499"/>
                                          </p:stCondLst>
                                        </p:cTn>
                                        <p:tgtEl>
                                          <p:spTgt spid="14"/>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42"/>
                                        </p:tgtEl>
                                      </p:cBhvr>
                                    </p:animEffect>
                                    <p:set>
                                      <p:cBhvr>
                                        <p:cTn id="29" dur="1" fill="hold">
                                          <p:stCondLst>
                                            <p:cond delay="499"/>
                                          </p:stCondLst>
                                        </p:cTn>
                                        <p:tgtEl>
                                          <p:spTgt spid="42"/>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fade">
                                      <p:cBhvr>
                                        <p:cTn id="35" dur="500"/>
                                        <p:tgtEl>
                                          <p:spTgt spid="69"/>
                                        </p:tgtEl>
                                      </p:cBhvr>
                                    </p:animEffect>
                                  </p:childTnLst>
                                </p:cTn>
                              </p:par>
                              <p:par>
                                <p:cTn id="36" presetID="10" presetClass="entr" presetSubtype="0" fill="hold" nodeType="with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fade">
                                      <p:cBhvr>
                                        <p:cTn id="3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2" grpId="0"/>
      <p:bldP spid="42" grpId="1"/>
      <p:bldP spid="6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3813" y="147620"/>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r>
              <a:rPr lang="en-US" dirty="0"/>
              <a:t>ScaleR – Parallel + “Big Data”</a:t>
            </a:r>
          </a:p>
        </p:txBody>
      </p:sp>
      <p:pic>
        <p:nvPicPr>
          <p:cNvPr id="64" name="Picture 63"/>
          <p:cNvPicPr>
            <a:picLocks noChangeAspect="1"/>
          </p:cNvPicPr>
          <p:nvPr/>
        </p:nvPicPr>
        <p:blipFill>
          <a:blip r:embed="rId3"/>
          <a:stretch>
            <a:fillRect/>
          </a:stretch>
        </p:blipFill>
        <p:spPr>
          <a:xfrm>
            <a:off x="6419964" y="2765620"/>
            <a:ext cx="3330286" cy="2305584"/>
          </a:xfrm>
          <a:prstGeom prst="rect">
            <a:avLst/>
          </a:prstGeom>
        </p:spPr>
      </p:pic>
      <p:pic>
        <p:nvPicPr>
          <p:cNvPr id="65" name="Picture 64"/>
          <p:cNvPicPr>
            <a:picLocks noChangeAspect="1"/>
          </p:cNvPicPr>
          <p:nvPr/>
        </p:nvPicPr>
        <p:blipFill>
          <a:blip r:embed="rId4"/>
          <a:stretch>
            <a:fillRect/>
          </a:stretch>
        </p:blipFill>
        <p:spPr>
          <a:xfrm>
            <a:off x="183813" y="1504341"/>
            <a:ext cx="6077636" cy="3272575"/>
          </a:xfrm>
          <a:prstGeom prst="rect">
            <a:avLst/>
          </a:prstGeom>
        </p:spPr>
      </p:pic>
      <p:sp>
        <p:nvSpPr>
          <p:cNvPr id="66" name="Bent-Up Arrow 65"/>
          <p:cNvSpPr/>
          <p:nvPr/>
        </p:nvSpPr>
        <p:spPr>
          <a:xfrm rot="10800000" flipH="1">
            <a:off x="6580801" y="1864083"/>
            <a:ext cx="794056" cy="699354"/>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7" name="Bent-Up Arrow 66"/>
          <p:cNvSpPr/>
          <p:nvPr/>
        </p:nvSpPr>
        <p:spPr>
          <a:xfrm rot="16200000" flipH="1" flipV="1">
            <a:off x="8316585" y="5210221"/>
            <a:ext cx="617432" cy="656018"/>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8" name="TextBox 67"/>
          <p:cNvSpPr txBox="1"/>
          <p:nvPr/>
        </p:nvSpPr>
        <p:spPr>
          <a:xfrm>
            <a:off x="361780" y="4986480"/>
            <a:ext cx="5978926" cy="847147"/>
          </a:xfrm>
          <a:prstGeom prst="rect">
            <a:avLst/>
          </a:prstGeom>
          <a:noFill/>
        </p:spPr>
        <p:txBody>
          <a:bodyPr wrap="square" rtlCol="0">
            <a:spAutoFit/>
          </a:bodyPr>
          <a:lstStyle/>
          <a:p>
            <a:pPr defTabSz="932597">
              <a:defRPr/>
            </a:pPr>
            <a:r>
              <a:rPr lang="en-GB" sz="1599" kern="0" dirty="0">
                <a:solidFill>
                  <a:srgbClr val="FF0000"/>
                </a:solidFill>
              </a:rPr>
              <a:t>Stream data in to RAM in blocks</a:t>
            </a:r>
            <a:r>
              <a:rPr lang="en-GB" sz="1599" kern="0" dirty="0">
                <a:solidFill>
                  <a:srgbClr val="505050"/>
                </a:solidFill>
              </a:rPr>
              <a:t>.  “Big Data” can be any data size. Handle Megabytes to Gigabytes to Terabytes… </a:t>
            </a:r>
          </a:p>
          <a:p>
            <a:pPr defTabSz="932597">
              <a:defRPr/>
            </a:pPr>
            <a:endParaRPr lang="en-GB" sz="1599" kern="0" dirty="0">
              <a:solidFill>
                <a:srgbClr val="505050"/>
              </a:solidFill>
            </a:endParaRPr>
          </a:p>
        </p:txBody>
      </p:sp>
      <p:sp>
        <p:nvSpPr>
          <p:cNvPr id="69" name="TextBox 68"/>
          <p:cNvSpPr txBox="1"/>
          <p:nvPr/>
        </p:nvSpPr>
        <p:spPr>
          <a:xfrm>
            <a:off x="7554604" y="1781894"/>
            <a:ext cx="2797413" cy="830612"/>
          </a:xfrm>
          <a:prstGeom prst="rect">
            <a:avLst/>
          </a:prstGeom>
          <a:noFill/>
        </p:spPr>
        <p:txBody>
          <a:bodyPr wrap="square" rtlCol="0">
            <a:spAutoFit/>
          </a:bodyPr>
          <a:lstStyle/>
          <a:p>
            <a:pPr defTabSz="932597">
              <a:defRPr/>
            </a:pPr>
            <a:r>
              <a:rPr lang="en-GB" sz="1599" kern="0" dirty="0" err="1">
                <a:solidFill>
                  <a:srgbClr val="505050"/>
                </a:solidFill>
              </a:rPr>
              <a:t>ScaleR</a:t>
            </a:r>
            <a:r>
              <a:rPr lang="en-GB" sz="1599" kern="0" dirty="0">
                <a:solidFill>
                  <a:srgbClr val="505050"/>
                </a:solidFill>
              </a:rPr>
              <a:t> algorithms work inside multiple cores / nodes </a:t>
            </a:r>
            <a:r>
              <a:rPr lang="en-GB" sz="1599" kern="0" dirty="0">
                <a:solidFill>
                  <a:srgbClr val="FF0000"/>
                </a:solidFill>
              </a:rPr>
              <a:t>in parallel </a:t>
            </a:r>
            <a:r>
              <a:rPr lang="en-GB" sz="1599" kern="0" dirty="0">
                <a:solidFill>
                  <a:srgbClr val="505050"/>
                </a:solidFill>
              </a:rPr>
              <a:t>at high speed </a:t>
            </a:r>
          </a:p>
        </p:txBody>
      </p:sp>
      <p:sp>
        <p:nvSpPr>
          <p:cNvPr id="70" name="TextBox 69"/>
          <p:cNvSpPr txBox="1"/>
          <p:nvPr/>
        </p:nvSpPr>
        <p:spPr>
          <a:xfrm>
            <a:off x="9210536" y="5190191"/>
            <a:ext cx="2952825" cy="1098139"/>
          </a:xfrm>
          <a:prstGeom prst="rect">
            <a:avLst/>
          </a:prstGeom>
          <a:noFill/>
        </p:spPr>
        <p:txBody>
          <a:bodyPr wrap="square" rtlCol="0">
            <a:spAutoFit/>
          </a:bodyPr>
          <a:lstStyle/>
          <a:p>
            <a:pPr defTabSz="932597">
              <a:defRPr/>
            </a:pPr>
            <a:r>
              <a:rPr lang="en-GB" sz="1599" kern="0" dirty="0">
                <a:solidFill>
                  <a:srgbClr val="505050"/>
                </a:solidFill>
              </a:rPr>
              <a:t>Interim results are collected and combined analytically to produce the output on the entire data set</a:t>
            </a:r>
          </a:p>
        </p:txBody>
      </p:sp>
      <p:sp>
        <p:nvSpPr>
          <p:cNvPr id="71" name="Rectangle 70"/>
          <p:cNvSpPr/>
          <p:nvPr/>
        </p:nvSpPr>
        <p:spPr>
          <a:xfrm>
            <a:off x="361780" y="5682564"/>
            <a:ext cx="5978926" cy="596155"/>
          </a:xfrm>
          <a:prstGeom prst="rect">
            <a:avLst/>
          </a:prstGeom>
        </p:spPr>
        <p:txBody>
          <a:bodyPr wrap="square">
            <a:spAutoFit/>
          </a:bodyPr>
          <a:lstStyle/>
          <a:p>
            <a:pPr defTabSz="932597">
              <a:defRPr/>
            </a:pPr>
            <a:r>
              <a:rPr lang="en-GB" sz="1599" kern="0" dirty="0">
                <a:solidFill>
                  <a:srgbClr val="FF0000"/>
                </a:solidFill>
              </a:rPr>
              <a:t>XDF file format </a:t>
            </a:r>
            <a:r>
              <a:rPr lang="en-GB" sz="1599" kern="0" dirty="0">
                <a:solidFill>
                  <a:srgbClr val="505050"/>
                </a:solidFill>
              </a:rPr>
              <a:t>is optimised to work with the ScaleR library and significantly speeds up iterative algorithm processing.  </a:t>
            </a:r>
          </a:p>
        </p:txBody>
      </p:sp>
    </p:spTree>
    <p:extLst>
      <p:ext uri="{BB962C8B-B14F-4D97-AF65-F5344CB8AC3E}">
        <p14:creationId xmlns:p14="http://schemas.microsoft.com/office/powerpoint/2010/main" val="335238722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93443" y="87720"/>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r>
              <a:rPr lang="en-US" dirty="0"/>
              <a:t>Scale R – Parallelized Algorithms &amp; Functions</a:t>
            </a:r>
          </a:p>
        </p:txBody>
      </p:sp>
      <p:sp>
        <p:nvSpPr>
          <p:cNvPr id="28" name="Rectangle 27"/>
          <p:cNvSpPr/>
          <p:nvPr/>
        </p:nvSpPr>
        <p:spPr>
          <a:xfrm>
            <a:off x="276324" y="1908552"/>
            <a:ext cx="3937101" cy="157359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Data import – Delimited, Fixed, SAS, SPSS, OBDC</a:t>
            </a:r>
          </a:p>
          <a:p>
            <a:pPr marL="388467" indent="-388467">
              <a:buFont typeface="Wingdings" charset="2"/>
              <a:buChar char="§"/>
            </a:pPr>
            <a:r>
              <a:rPr lang="en-US" sz="1224" dirty="0">
                <a:solidFill>
                  <a:schemeClr val="tx1"/>
                </a:solidFill>
              </a:rPr>
              <a:t>Variable creation &amp; transformation</a:t>
            </a:r>
          </a:p>
          <a:p>
            <a:pPr marL="388467" indent="-388467">
              <a:buFont typeface="Wingdings" charset="2"/>
              <a:buChar char="§"/>
            </a:pPr>
            <a:r>
              <a:rPr lang="en-US" sz="1224" dirty="0">
                <a:solidFill>
                  <a:schemeClr val="tx1"/>
                </a:solidFill>
              </a:rPr>
              <a:t>Recode variables</a:t>
            </a:r>
          </a:p>
          <a:p>
            <a:pPr marL="388467" indent="-388467">
              <a:buFont typeface="Wingdings" charset="2"/>
              <a:buChar char="§"/>
            </a:pPr>
            <a:r>
              <a:rPr lang="en-US" sz="1224" dirty="0">
                <a:solidFill>
                  <a:schemeClr val="tx1"/>
                </a:solidFill>
              </a:rPr>
              <a:t>Factor variables</a:t>
            </a:r>
          </a:p>
          <a:p>
            <a:pPr marL="388467" indent="-388467">
              <a:buFont typeface="Wingdings" charset="2"/>
              <a:buChar char="§"/>
            </a:pPr>
            <a:r>
              <a:rPr lang="en-US" sz="1224" dirty="0">
                <a:solidFill>
                  <a:schemeClr val="tx1"/>
                </a:solidFill>
              </a:rPr>
              <a:t>Missing value handling</a:t>
            </a:r>
          </a:p>
          <a:p>
            <a:pPr marL="388467" indent="-388467">
              <a:buFont typeface="Wingdings" charset="2"/>
              <a:buChar char="§"/>
            </a:pPr>
            <a:r>
              <a:rPr lang="en-US" sz="1224" dirty="0">
                <a:solidFill>
                  <a:schemeClr val="tx1"/>
                </a:solidFill>
              </a:rPr>
              <a:t>Sort, Merge, Split</a:t>
            </a:r>
          </a:p>
          <a:p>
            <a:pPr marL="388467" indent="-388467">
              <a:buFont typeface="Wingdings" charset="2"/>
              <a:buChar char="§"/>
            </a:pPr>
            <a:r>
              <a:rPr lang="en-US" sz="1224" dirty="0">
                <a:solidFill>
                  <a:schemeClr val="tx1"/>
                </a:solidFill>
              </a:rPr>
              <a:t>Aggregate by category (means, sums)</a:t>
            </a:r>
          </a:p>
        </p:txBody>
      </p:sp>
      <p:sp>
        <p:nvSpPr>
          <p:cNvPr id="29" name="Rectangle 28"/>
          <p:cNvSpPr/>
          <p:nvPr/>
        </p:nvSpPr>
        <p:spPr>
          <a:xfrm>
            <a:off x="276323" y="3973540"/>
            <a:ext cx="4040708" cy="231882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Min / Max, Mean, Median (approx.)</a:t>
            </a:r>
          </a:p>
          <a:p>
            <a:pPr marL="388467" indent="-388467">
              <a:buFont typeface="Wingdings" charset="2"/>
              <a:buChar char="§"/>
            </a:pPr>
            <a:r>
              <a:rPr lang="en-US" sz="1224" dirty="0">
                <a:solidFill>
                  <a:schemeClr val="tx1"/>
                </a:solidFill>
              </a:rPr>
              <a:t>Quantiles (approx.)</a:t>
            </a:r>
          </a:p>
          <a:p>
            <a:pPr marL="388467" indent="-388467">
              <a:buFont typeface="Wingdings" charset="2"/>
              <a:buChar char="§"/>
            </a:pPr>
            <a:r>
              <a:rPr lang="en-US" sz="1224" dirty="0">
                <a:solidFill>
                  <a:schemeClr val="tx1"/>
                </a:solidFill>
              </a:rPr>
              <a:t>Standard Deviation</a:t>
            </a:r>
          </a:p>
          <a:p>
            <a:pPr marL="388467" indent="-388467">
              <a:buFont typeface="Wingdings" charset="2"/>
              <a:buChar char="§"/>
            </a:pPr>
            <a:r>
              <a:rPr lang="en-US" sz="1224" dirty="0">
                <a:solidFill>
                  <a:schemeClr val="tx1"/>
                </a:solidFill>
              </a:rPr>
              <a:t>Variance</a:t>
            </a:r>
          </a:p>
          <a:p>
            <a:pPr marL="388467" indent="-388467">
              <a:buFont typeface="Wingdings" charset="2"/>
              <a:buChar char="§"/>
            </a:pPr>
            <a:r>
              <a:rPr lang="en-US" sz="1224" dirty="0">
                <a:solidFill>
                  <a:schemeClr val="tx1"/>
                </a:solidFill>
              </a:rPr>
              <a:t>Correlation</a:t>
            </a:r>
          </a:p>
          <a:p>
            <a:pPr marL="388467" indent="-388467">
              <a:buFont typeface="Wingdings" charset="2"/>
              <a:buChar char="§"/>
            </a:pPr>
            <a:r>
              <a:rPr lang="en-US" sz="1224" dirty="0">
                <a:solidFill>
                  <a:schemeClr val="tx1"/>
                </a:solidFill>
              </a:rPr>
              <a:t>Covariance</a:t>
            </a:r>
          </a:p>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Pairwise Cross tabs</a:t>
            </a:r>
          </a:p>
          <a:p>
            <a:pPr marL="388467" indent="-388467">
              <a:buFont typeface="Wingdings" charset="2"/>
              <a:buChar char="§"/>
            </a:pPr>
            <a:r>
              <a:rPr lang="en-US" sz="1224" dirty="0">
                <a:solidFill>
                  <a:schemeClr val="tx1"/>
                </a:solidFill>
              </a:rPr>
              <a:t>Risk Ratio &amp; Odds Ratio</a:t>
            </a:r>
          </a:p>
          <a:p>
            <a:pPr marL="388467" indent="-388467">
              <a:buFont typeface="Wingdings" charset="2"/>
              <a:buChar char="§"/>
            </a:pPr>
            <a:r>
              <a:rPr lang="en-US" sz="1224" dirty="0">
                <a:solidFill>
                  <a:schemeClr val="tx1"/>
                </a:solidFill>
              </a:rPr>
              <a:t>Cross-Tabulation of Data (standard tables &amp; long form)</a:t>
            </a:r>
          </a:p>
          <a:p>
            <a:pPr marL="388467" indent="-388467">
              <a:buFont typeface="Wingdings" charset="2"/>
              <a:buChar char="§"/>
            </a:pPr>
            <a:r>
              <a:rPr lang="en-US" sz="1224" dirty="0">
                <a:solidFill>
                  <a:schemeClr val="tx1"/>
                </a:solidFill>
              </a:rPr>
              <a:t>Marginal Summaries of Cross Tabulations</a:t>
            </a:r>
          </a:p>
        </p:txBody>
      </p:sp>
      <p:sp>
        <p:nvSpPr>
          <p:cNvPr id="30" name="Rectangle 29"/>
          <p:cNvSpPr/>
          <p:nvPr/>
        </p:nvSpPr>
        <p:spPr>
          <a:xfrm>
            <a:off x="4585099" y="1908552"/>
            <a:ext cx="3649300" cy="1113788"/>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Chi Square Test</a:t>
            </a:r>
          </a:p>
          <a:p>
            <a:pPr marL="388467" indent="-388467">
              <a:buFont typeface="Wingdings" charset="2"/>
              <a:buChar char="§"/>
            </a:pPr>
            <a:r>
              <a:rPr lang="en-US" sz="1224" dirty="0">
                <a:solidFill>
                  <a:schemeClr val="tx1"/>
                </a:solidFill>
              </a:rPr>
              <a:t>Kendall Rank Correlation</a:t>
            </a:r>
          </a:p>
          <a:p>
            <a:pPr marL="388467" indent="-388467">
              <a:buFont typeface="Wingdings" charset="2"/>
              <a:buChar char="§"/>
            </a:pPr>
            <a:r>
              <a:rPr lang="en-US" sz="1224" dirty="0">
                <a:solidFill>
                  <a:schemeClr val="tx1"/>
                </a:solidFill>
              </a:rPr>
              <a:t>Fisher’s Exact Test</a:t>
            </a:r>
          </a:p>
          <a:p>
            <a:pPr marL="388467" indent="-388467">
              <a:buFont typeface="Wingdings" charset="2"/>
              <a:buChar char="§"/>
            </a:pPr>
            <a:r>
              <a:rPr lang="en-US" sz="1224" dirty="0">
                <a:solidFill>
                  <a:schemeClr val="tx1"/>
                </a:solidFill>
              </a:rPr>
              <a:t>Student’s t-Test</a:t>
            </a:r>
          </a:p>
        </p:txBody>
      </p:sp>
      <p:sp>
        <p:nvSpPr>
          <p:cNvPr id="31" name="Rectangle 30"/>
          <p:cNvSpPr/>
          <p:nvPr/>
        </p:nvSpPr>
        <p:spPr>
          <a:xfrm>
            <a:off x="4585096" y="3168119"/>
            <a:ext cx="3833492" cy="708330"/>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Subsample (observations &amp; variables)</a:t>
            </a:r>
          </a:p>
          <a:p>
            <a:pPr marL="388467" indent="-388467">
              <a:buFont typeface="Wingdings" charset="2"/>
              <a:buChar char="§"/>
            </a:pPr>
            <a:r>
              <a:rPr lang="en-US" sz="1224" dirty="0">
                <a:solidFill>
                  <a:schemeClr val="tx1"/>
                </a:solidFill>
              </a:rPr>
              <a:t>Random Sampling</a:t>
            </a:r>
          </a:p>
        </p:txBody>
      </p:sp>
      <p:sp>
        <p:nvSpPr>
          <p:cNvPr id="32" name="TextBox 31"/>
          <p:cNvSpPr txBox="1"/>
          <p:nvPr/>
        </p:nvSpPr>
        <p:spPr>
          <a:xfrm>
            <a:off x="690752" y="1422694"/>
            <a:ext cx="2901022" cy="424193"/>
          </a:xfrm>
          <a:prstGeom prst="rect">
            <a:avLst/>
          </a:prstGeom>
          <a:noFill/>
        </p:spPr>
        <p:txBody>
          <a:bodyPr wrap="square" lIns="124313" tIns="62156" rIns="124313" bIns="62156" rtlCol="0">
            <a:spAutoFit/>
          </a:bodyPr>
          <a:lstStyle/>
          <a:p>
            <a:r>
              <a:rPr lang="en-US" sz="1903" dirty="0"/>
              <a:t>Data Preparation</a:t>
            </a:r>
          </a:p>
        </p:txBody>
      </p:sp>
      <p:sp>
        <p:nvSpPr>
          <p:cNvPr id="33" name="TextBox 32"/>
          <p:cNvSpPr txBox="1"/>
          <p:nvPr/>
        </p:nvSpPr>
        <p:spPr>
          <a:xfrm>
            <a:off x="4999930" y="1422694"/>
            <a:ext cx="3281547" cy="424193"/>
          </a:xfrm>
          <a:prstGeom prst="rect">
            <a:avLst/>
          </a:prstGeom>
          <a:noFill/>
        </p:spPr>
        <p:txBody>
          <a:bodyPr wrap="square" lIns="124313" tIns="62156" rIns="124313" bIns="62156" rtlCol="0">
            <a:spAutoFit/>
          </a:bodyPr>
          <a:lstStyle/>
          <a:p>
            <a:r>
              <a:rPr lang="en-US" sz="1903" dirty="0"/>
              <a:t>Statistical Tests</a:t>
            </a:r>
          </a:p>
        </p:txBody>
      </p:sp>
      <p:sp>
        <p:nvSpPr>
          <p:cNvPr id="34" name="TextBox 33"/>
          <p:cNvSpPr txBox="1"/>
          <p:nvPr/>
        </p:nvSpPr>
        <p:spPr>
          <a:xfrm>
            <a:off x="4999928" y="2847644"/>
            <a:ext cx="1857464" cy="424193"/>
          </a:xfrm>
          <a:prstGeom prst="rect">
            <a:avLst/>
          </a:prstGeom>
          <a:noFill/>
        </p:spPr>
        <p:txBody>
          <a:bodyPr wrap="square" lIns="124313" tIns="62156" rIns="124313" bIns="62156" rtlCol="0">
            <a:spAutoFit/>
          </a:bodyPr>
          <a:lstStyle/>
          <a:p>
            <a:r>
              <a:rPr lang="en-US" sz="1903" dirty="0"/>
              <a:t>Sampling</a:t>
            </a:r>
          </a:p>
        </p:txBody>
      </p:sp>
      <p:sp>
        <p:nvSpPr>
          <p:cNvPr id="35" name="TextBox 34"/>
          <p:cNvSpPr txBox="1"/>
          <p:nvPr/>
        </p:nvSpPr>
        <p:spPr>
          <a:xfrm>
            <a:off x="587146" y="3663071"/>
            <a:ext cx="3211844" cy="424193"/>
          </a:xfrm>
          <a:prstGeom prst="rect">
            <a:avLst/>
          </a:prstGeom>
          <a:noFill/>
        </p:spPr>
        <p:txBody>
          <a:bodyPr wrap="square" lIns="124313" tIns="62156" rIns="124313" bIns="62156" rtlCol="0">
            <a:spAutoFit/>
          </a:bodyPr>
          <a:lstStyle/>
          <a:p>
            <a:pPr algn="ctr"/>
            <a:r>
              <a:rPr lang="en-US" sz="1903" dirty="0"/>
              <a:t>Descriptive Statistics</a:t>
            </a:r>
          </a:p>
        </p:txBody>
      </p:sp>
      <p:sp>
        <p:nvSpPr>
          <p:cNvPr id="36" name="Rectangle 35"/>
          <p:cNvSpPr/>
          <p:nvPr/>
        </p:nvSpPr>
        <p:spPr>
          <a:xfrm>
            <a:off x="4585096" y="4030263"/>
            <a:ext cx="4040708" cy="2635034"/>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Multiple Linear Regression</a:t>
            </a:r>
          </a:p>
          <a:p>
            <a:pPr marL="388467" indent="-388467">
              <a:buFont typeface="Wingdings" charset="2"/>
              <a:buChar char="§"/>
            </a:pPr>
            <a:r>
              <a:rPr lang="en-US" sz="1224" dirty="0">
                <a:solidFill>
                  <a:schemeClr val="tx1"/>
                </a:solidFill>
              </a:rPr>
              <a:t>Generalized Linear Models (GLM)  exponential family distributions: binomial, Gaussian, inverse Gaussian, Poisson, Tweedie. Standard link functions: cauchit, identity, log, logit, probit. User defined distributions &amp; link functions.</a:t>
            </a:r>
          </a:p>
          <a:p>
            <a:pPr marL="388467" indent="-388467">
              <a:buFont typeface="Wingdings" charset="2"/>
              <a:buChar char="§"/>
            </a:pPr>
            <a:r>
              <a:rPr lang="en-US" sz="1224" dirty="0">
                <a:solidFill>
                  <a:schemeClr val="tx1"/>
                </a:solidFill>
              </a:rPr>
              <a:t>Covariance &amp; Correlation Matrices</a:t>
            </a:r>
          </a:p>
          <a:p>
            <a:pPr marL="388467" indent="-388467">
              <a:buFont typeface="Wingdings" charset="2"/>
              <a:buChar char="§"/>
            </a:pPr>
            <a:r>
              <a:rPr lang="en-US" sz="1224" dirty="0">
                <a:solidFill>
                  <a:schemeClr val="tx1"/>
                </a:solidFill>
              </a:rPr>
              <a:t>Logistic Regression</a:t>
            </a:r>
          </a:p>
          <a:p>
            <a:pPr marL="388467" indent="-388467">
              <a:buFont typeface="Wingdings" charset="2"/>
              <a:buChar char="§"/>
            </a:pPr>
            <a:r>
              <a:rPr lang="en-US" sz="1224" dirty="0">
                <a:solidFill>
                  <a:schemeClr val="tx1"/>
                </a:solidFill>
              </a:rPr>
              <a:t>Classification &amp; Regression Trees</a:t>
            </a:r>
          </a:p>
          <a:p>
            <a:pPr marL="388467" indent="-388467">
              <a:buFont typeface="Wingdings" charset="2"/>
              <a:buChar char="§"/>
            </a:pPr>
            <a:r>
              <a:rPr lang="en-US" sz="1224" dirty="0">
                <a:solidFill>
                  <a:schemeClr val="tx1"/>
                </a:solidFill>
              </a:rPr>
              <a:t>Predictions/scoring for models</a:t>
            </a:r>
          </a:p>
          <a:p>
            <a:pPr marL="388467" indent="-388467">
              <a:buFont typeface="Wingdings" charset="2"/>
              <a:buChar char="§"/>
            </a:pPr>
            <a:r>
              <a:rPr lang="en-US" sz="1224" dirty="0">
                <a:solidFill>
                  <a:schemeClr val="tx1"/>
                </a:solidFill>
              </a:rPr>
              <a:t>Residuals for all models</a:t>
            </a:r>
          </a:p>
        </p:txBody>
      </p:sp>
      <p:sp>
        <p:nvSpPr>
          <p:cNvPr id="37" name="TextBox 36"/>
          <p:cNvSpPr txBox="1"/>
          <p:nvPr/>
        </p:nvSpPr>
        <p:spPr>
          <a:xfrm>
            <a:off x="4999926" y="3650425"/>
            <a:ext cx="2901022" cy="424193"/>
          </a:xfrm>
          <a:prstGeom prst="rect">
            <a:avLst/>
          </a:prstGeom>
          <a:noFill/>
        </p:spPr>
        <p:txBody>
          <a:bodyPr wrap="square" lIns="124313" tIns="62156" rIns="124313" bIns="62156" rtlCol="0">
            <a:spAutoFit/>
          </a:bodyPr>
          <a:lstStyle/>
          <a:p>
            <a:r>
              <a:rPr lang="en-US" sz="1903" dirty="0"/>
              <a:t>Predictive Models</a:t>
            </a:r>
          </a:p>
        </p:txBody>
      </p:sp>
      <p:sp>
        <p:nvSpPr>
          <p:cNvPr id="38" name="Rectangle 37"/>
          <p:cNvSpPr/>
          <p:nvPr/>
        </p:nvSpPr>
        <p:spPr>
          <a:xfrm>
            <a:off x="9186601" y="3855004"/>
            <a:ext cx="1554119" cy="44034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K-Means</a:t>
            </a:r>
          </a:p>
        </p:txBody>
      </p:sp>
      <p:sp>
        <p:nvSpPr>
          <p:cNvPr id="39" name="Rectangle 38"/>
          <p:cNvSpPr/>
          <p:nvPr/>
        </p:nvSpPr>
        <p:spPr>
          <a:xfrm>
            <a:off x="9186602" y="4609980"/>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Decision Trees</a:t>
            </a:r>
          </a:p>
          <a:p>
            <a:pPr marL="388467" indent="-388467">
              <a:buFont typeface="Wingdings" charset="2"/>
              <a:buChar char="§"/>
            </a:pPr>
            <a:r>
              <a:rPr lang="en-US" sz="1224" dirty="0">
                <a:solidFill>
                  <a:schemeClr val="tx1"/>
                </a:solidFill>
              </a:rPr>
              <a:t>Decision Forests</a:t>
            </a:r>
          </a:p>
          <a:p>
            <a:pPr marL="388467" indent="-388467">
              <a:buFont typeface="Wingdings" charset="2"/>
              <a:buChar char="§"/>
            </a:pPr>
            <a:r>
              <a:rPr lang="en-US" sz="1224" dirty="0">
                <a:solidFill>
                  <a:schemeClr val="tx1"/>
                </a:solidFill>
              </a:rPr>
              <a:t>Gradient Boosted Decision Trees</a:t>
            </a:r>
          </a:p>
          <a:p>
            <a:pPr marL="388467" indent="-388467">
              <a:buFont typeface="Wingdings" charset="2"/>
              <a:buChar char="§"/>
            </a:pPr>
            <a:r>
              <a:rPr lang="en-US" sz="1224" dirty="0">
                <a:solidFill>
                  <a:schemeClr val="tx1"/>
                </a:solidFill>
              </a:rPr>
              <a:t>Naïve Bayes</a:t>
            </a:r>
          </a:p>
        </p:txBody>
      </p:sp>
      <p:sp>
        <p:nvSpPr>
          <p:cNvPr id="40" name="TextBox 39"/>
          <p:cNvSpPr txBox="1"/>
          <p:nvPr/>
        </p:nvSpPr>
        <p:spPr>
          <a:xfrm>
            <a:off x="9393817" y="3492375"/>
            <a:ext cx="2901022" cy="424193"/>
          </a:xfrm>
          <a:prstGeom prst="rect">
            <a:avLst/>
          </a:prstGeom>
          <a:noFill/>
        </p:spPr>
        <p:txBody>
          <a:bodyPr wrap="square" lIns="124313" tIns="62156" rIns="124313" bIns="62156" rtlCol="0">
            <a:spAutoFit/>
          </a:bodyPr>
          <a:lstStyle/>
          <a:p>
            <a:r>
              <a:rPr lang="en-US" sz="1903" dirty="0"/>
              <a:t>Cluster Analysis</a:t>
            </a:r>
          </a:p>
        </p:txBody>
      </p:sp>
      <p:sp>
        <p:nvSpPr>
          <p:cNvPr id="41" name="TextBox 40"/>
          <p:cNvSpPr txBox="1"/>
          <p:nvPr/>
        </p:nvSpPr>
        <p:spPr>
          <a:xfrm>
            <a:off x="9393817" y="4247354"/>
            <a:ext cx="2797413" cy="424193"/>
          </a:xfrm>
          <a:prstGeom prst="rect">
            <a:avLst/>
          </a:prstGeom>
          <a:noFill/>
        </p:spPr>
        <p:txBody>
          <a:bodyPr wrap="square" lIns="124313" tIns="62156" rIns="124313" bIns="62156" rtlCol="0">
            <a:spAutoFit/>
          </a:bodyPr>
          <a:lstStyle/>
          <a:p>
            <a:r>
              <a:rPr lang="en-US" sz="1903" dirty="0"/>
              <a:t>Classification</a:t>
            </a:r>
          </a:p>
        </p:txBody>
      </p:sp>
      <p:sp>
        <p:nvSpPr>
          <p:cNvPr id="42" name="Rectangle 41"/>
          <p:cNvSpPr/>
          <p:nvPr/>
        </p:nvSpPr>
        <p:spPr>
          <a:xfrm>
            <a:off x="9393817" y="2523378"/>
            <a:ext cx="1968550" cy="424193"/>
          </a:xfrm>
          <a:prstGeom prst="rect">
            <a:avLst/>
          </a:prstGeom>
          <a:noFill/>
        </p:spPr>
        <p:txBody>
          <a:bodyPr wrap="square" lIns="124313" tIns="62156" rIns="124313" bIns="62156" rtlCol="0">
            <a:spAutoFit/>
          </a:bodyPr>
          <a:lstStyle/>
          <a:p>
            <a:r>
              <a:rPr lang="en-US" sz="1903" dirty="0"/>
              <a:t>Simulation</a:t>
            </a:r>
          </a:p>
        </p:txBody>
      </p:sp>
      <p:sp>
        <p:nvSpPr>
          <p:cNvPr id="43" name="TextBox 42"/>
          <p:cNvSpPr txBox="1"/>
          <p:nvPr/>
        </p:nvSpPr>
        <p:spPr>
          <a:xfrm>
            <a:off x="9393817" y="1422694"/>
            <a:ext cx="3211844" cy="424193"/>
          </a:xfrm>
          <a:prstGeom prst="rect">
            <a:avLst/>
          </a:prstGeom>
          <a:noFill/>
        </p:spPr>
        <p:txBody>
          <a:bodyPr wrap="square" lIns="124313" tIns="62156" rIns="124313" bIns="62156" rtlCol="0">
            <a:spAutoFit/>
          </a:bodyPr>
          <a:lstStyle/>
          <a:p>
            <a:r>
              <a:rPr lang="en-US" sz="1903" dirty="0"/>
              <a:t>Variable Selection</a:t>
            </a:r>
          </a:p>
        </p:txBody>
      </p:sp>
      <p:sp>
        <p:nvSpPr>
          <p:cNvPr id="44" name="Rectangle 43"/>
          <p:cNvSpPr/>
          <p:nvPr/>
        </p:nvSpPr>
        <p:spPr>
          <a:xfrm>
            <a:off x="9110345" y="1852975"/>
            <a:ext cx="4247924" cy="44034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4313" tIns="62156" rIns="124313" bIns="62156" rtlCol="0" anchor="t"/>
          <a:lstStyle/>
          <a:p>
            <a:pPr marL="388467" indent="-388467">
              <a:buFont typeface="Wingdings" charset="2"/>
              <a:buChar char="§"/>
            </a:pPr>
            <a:r>
              <a:rPr lang="en-US" sz="1224" dirty="0">
                <a:solidFill>
                  <a:schemeClr val="tx1"/>
                </a:solidFill>
              </a:rPr>
              <a:t>Stepwise Regression</a:t>
            </a:r>
          </a:p>
        </p:txBody>
      </p:sp>
      <p:sp>
        <p:nvSpPr>
          <p:cNvPr id="45" name="Rectangle 44"/>
          <p:cNvSpPr/>
          <p:nvPr/>
        </p:nvSpPr>
        <p:spPr>
          <a:xfrm>
            <a:off x="9159259" y="2860901"/>
            <a:ext cx="323918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Simulation (e.g. Monte Carlo)</a:t>
            </a:r>
          </a:p>
          <a:p>
            <a:pPr marL="388467" indent="-388467">
              <a:buFont typeface="Wingdings" charset="2"/>
              <a:buChar char="§"/>
            </a:pPr>
            <a:r>
              <a:rPr lang="en-US" sz="1224" dirty="0">
                <a:solidFill>
                  <a:schemeClr val="tx1"/>
                </a:solidFill>
              </a:rPr>
              <a:t>Parallel Random Number Generation </a:t>
            </a:r>
          </a:p>
        </p:txBody>
      </p:sp>
      <p:grpSp>
        <p:nvGrpSpPr>
          <p:cNvPr id="46" name="Group 45"/>
          <p:cNvGrpSpPr/>
          <p:nvPr/>
        </p:nvGrpSpPr>
        <p:grpSpPr>
          <a:xfrm>
            <a:off x="4420642" y="1776785"/>
            <a:ext cx="4275268" cy="4636460"/>
            <a:chOff x="3200400" y="1371600"/>
            <a:chExt cx="3144311" cy="5105400"/>
          </a:xfrm>
        </p:grpSpPr>
        <p:cxnSp>
          <p:nvCxnSpPr>
            <p:cNvPr id="47" name="Straight Connector 46"/>
            <p:cNvCxnSpPr/>
            <p:nvPr/>
          </p:nvCxnSpPr>
          <p:spPr>
            <a:xfrm>
              <a:off x="6344711"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200400"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grpSp>
      <p:sp>
        <p:nvSpPr>
          <p:cNvPr id="49" name="TextBox 48"/>
          <p:cNvSpPr txBox="1"/>
          <p:nvPr/>
        </p:nvSpPr>
        <p:spPr>
          <a:xfrm>
            <a:off x="9393817" y="5548650"/>
            <a:ext cx="2797413" cy="424193"/>
          </a:xfrm>
          <a:prstGeom prst="rect">
            <a:avLst/>
          </a:prstGeom>
          <a:noFill/>
        </p:spPr>
        <p:txBody>
          <a:bodyPr wrap="square" lIns="124313" tIns="62156" rIns="124313" bIns="62156" rtlCol="0">
            <a:spAutoFit/>
          </a:bodyPr>
          <a:lstStyle/>
          <a:p>
            <a:r>
              <a:rPr lang="en-US" sz="1903" dirty="0"/>
              <a:t>Combination</a:t>
            </a:r>
          </a:p>
        </p:txBody>
      </p:sp>
      <p:pic>
        <p:nvPicPr>
          <p:cNvPr id="50" name="Picture 5"/>
          <p:cNvPicPr>
            <a:picLocks noChangeAspect="1"/>
          </p:cNvPicPr>
          <p:nvPr/>
        </p:nvPicPr>
        <p:blipFill>
          <a:blip r:embed="rId3" cstate="print"/>
          <a:srcRect/>
          <a:stretch>
            <a:fillRect/>
          </a:stretch>
        </p:blipFill>
        <p:spPr bwMode="auto">
          <a:xfrm>
            <a:off x="8933624" y="5569693"/>
            <a:ext cx="460193" cy="341582"/>
          </a:xfrm>
          <a:prstGeom prst="rect">
            <a:avLst/>
          </a:prstGeom>
          <a:noFill/>
          <a:ln w="9525">
            <a:noFill/>
            <a:miter lim="800000"/>
            <a:headEnd/>
            <a:tailEnd/>
          </a:ln>
        </p:spPr>
      </p:pic>
      <p:sp>
        <p:nvSpPr>
          <p:cNvPr id="51" name="Rectangle 50"/>
          <p:cNvSpPr/>
          <p:nvPr/>
        </p:nvSpPr>
        <p:spPr>
          <a:xfrm>
            <a:off x="9186602" y="5911275"/>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err="1">
                <a:solidFill>
                  <a:schemeClr val="tx1"/>
                </a:solidFill>
              </a:rPr>
              <a:t>rxDataStep</a:t>
            </a:r>
            <a:endParaRPr lang="en-US" sz="1224" dirty="0">
              <a:solidFill>
                <a:schemeClr val="tx1"/>
              </a:solidFill>
            </a:endParaRPr>
          </a:p>
          <a:p>
            <a:pPr marL="388467" indent="-388467">
              <a:buFont typeface="Wingdings" charset="2"/>
              <a:buChar char="§"/>
            </a:pPr>
            <a:r>
              <a:rPr lang="en-US" sz="1224" dirty="0">
                <a:solidFill>
                  <a:schemeClr val="tx1"/>
                </a:solidFill>
              </a:rPr>
              <a:t>rxExec</a:t>
            </a:r>
          </a:p>
          <a:p>
            <a:pPr marL="388467" indent="-388467">
              <a:buFont typeface="Wingdings" charset="2"/>
              <a:buChar char="§"/>
            </a:pPr>
            <a:r>
              <a:rPr lang="en-US" sz="1224" dirty="0">
                <a:solidFill>
                  <a:schemeClr val="tx1"/>
                </a:solidFill>
              </a:rPr>
              <a:t>PEMA-R API Custom Algorithms</a:t>
            </a:r>
            <a:endParaRPr lang="en-US" sz="1224" dirty="0">
              <a:solidFill>
                <a:srgbClr val="800000"/>
              </a:solidFill>
            </a:endParaRPr>
          </a:p>
        </p:txBody>
      </p:sp>
    </p:spTree>
    <p:extLst>
      <p:ext uri="{BB962C8B-B14F-4D97-AF65-F5344CB8AC3E}">
        <p14:creationId xmlns:p14="http://schemas.microsoft.com/office/powerpoint/2010/main" val="6566340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6324" y="142650"/>
            <a:ext cx="7976136" cy="771750"/>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r>
              <a:rPr lang="en-US" dirty="0"/>
              <a:t>ScaleR - Performance comparison</a:t>
            </a:r>
          </a:p>
        </p:txBody>
      </p:sp>
      <p:pic>
        <p:nvPicPr>
          <p:cNvPr id="4" name="Picture 2"/>
          <p:cNvPicPr>
            <a:picLocks noChangeAspect="1" noChangeArrowheads="1"/>
          </p:cNvPicPr>
          <p:nvPr/>
        </p:nvPicPr>
        <p:blipFill>
          <a:blip r:embed="rId3" cstate="print"/>
          <a:srcRect/>
          <a:stretch>
            <a:fillRect/>
          </a:stretch>
        </p:blipFill>
        <p:spPr bwMode="auto">
          <a:xfrm>
            <a:off x="-17992" y="2452118"/>
            <a:ext cx="7103242" cy="3998286"/>
          </a:xfrm>
          <a:prstGeom prst="rect">
            <a:avLst/>
          </a:prstGeom>
          <a:noFill/>
          <a:ln w="9525">
            <a:noFill/>
            <a:miter lim="800000"/>
            <a:headEnd/>
            <a:tailEnd/>
          </a:ln>
        </p:spPr>
      </p:pic>
      <p:pic>
        <p:nvPicPr>
          <p:cNvPr id="5" name="Picture 4"/>
          <p:cNvPicPr>
            <a:picLocks noChangeAspect="1"/>
          </p:cNvPicPr>
          <p:nvPr/>
        </p:nvPicPr>
        <p:blipFill>
          <a:blip r:embed="rId4"/>
          <a:stretch>
            <a:fillRect/>
          </a:stretch>
        </p:blipFill>
        <p:spPr>
          <a:xfrm>
            <a:off x="6992711" y="2782483"/>
            <a:ext cx="5442882" cy="3085232"/>
          </a:xfrm>
          <a:prstGeom prst="rect">
            <a:avLst/>
          </a:prstGeom>
        </p:spPr>
      </p:pic>
      <p:sp>
        <p:nvSpPr>
          <p:cNvPr id="6" name="Text Placeholder 2"/>
          <p:cNvSpPr txBox="1">
            <a:spLocks/>
          </p:cNvSpPr>
          <p:nvPr/>
        </p:nvSpPr>
        <p:spPr>
          <a:xfrm>
            <a:off x="749643" y="1390459"/>
            <a:ext cx="11157320" cy="1061659"/>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1800" dirty="0">
                <a:solidFill>
                  <a:srgbClr val="505050"/>
                </a:solidFill>
                <a:latin typeface="Segoe UI"/>
              </a:rPr>
              <a:t>Microsoft R Server has no data size limits in relation to size of available RAM.  When open source R operates on data sets that exceed RAM it will fail.  In contrast Microsoft R Server scales linearly well beyond RAM limits and parallel algorithms are much faster. </a:t>
            </a:r>
          </a:p>
        </p:txBody>
      </p:sp>
      <p:sp>
        <p:nvSpPr>
          <p:cNvPr id="7" name="Content Placeholder 5"/>
          <p:cNvSpPr txBox="1">
            <a:spLocks/>
          </p:cNvSpPr>
          <p:nvPr/>
        </p:nvSpPr>
        <p:spPr>
          <a:xfrm>
            <a:off x="7085250" y="5867716"/>
            <a:ext cx="5257805" cy="465595"/>
          </a:xfrm>
          <a:prstGeom prst="rect">
            <a:avLst/>
          </a:prstGeom>
        </p:spPr>
        <p:txBody>
          <a:bodyPr/>
          <a:lstStyle>
            <a:lvl1pPr marL="169859" indent="-169859" algn="l" defTabSz="914378" rtl="0" eaLnBrk="1" latinLnBrk="0" hangingPunct="1">
              <a:lnSpc>
                <a:spcPct val="100000"/>
              </a:lnSpc>
              <a:spcBef>
                <a:spcPts val="0"/>
              </a:spcBef>
              <a:spcAft>
                <a:spcPts val="200"/>
              </a:spcAft>
              <a:buClr>
                <a:schemeClr val="accent1"/>
              </a:buClr>
              <a:buFont typeface="Wingdings" panose="05000000000000000000" pitchFamily="2" charset="2"/>
              <a:buChar char="§"/>
              <a:defRPr lang="en-US" sz="1700" kern="1200" dirty="0" smtClean="0">
                <a:solidFill>
                  <a:schemeClr val="tx2"/>
                </a:solidFill>
                <a:latin typeface="+mn-lt"/>
                <a:ea typeface="+mn-ea"/>
                <a:cs typeface="+mn-cs"/>
              </a:defRPr>
            </a:lvl1pPr>
            <a:lvl2pPr marL="578344" indent="-285743" algn="l" defTabSz="914378" rtl="0" eaLnBrk="1" latinLnBrk="0" hangingPunct="1">
              <a:lnSpc>
                <a:spcPct val="100000"/>
              </a:lnSpc>
              <a:spcBef>
                <a:spcPct val="20000"/>
              </a:spcBef>
              <a:spcAft>
                <a:spcPts val="200"/>
              </a:spcAft>
              <a:buFont typeface="Arial" panose="020B0604020202020204" pitchFamily="34" charset="0"/>
              <a:buChar char="–"/>
              <a:defRPr lang="en-US" sz="1700" kern="1200" dirty="0" smtClean="0">
                <a:solidFill>
                  <a:schemeClr val="tx2"/>
                </a:solidFill>
                <a:latin typeface="+mn-lt"/>
                <a:ea typeface="+mn-ea"/>
                <a:cs typeface="+mn-cs"/>
              </a:defRPr>
            </a:lvl2pPr>
            <a:lvl3pPr marL="578344" indent="-285743" algn="l" defTabSz="914378" rtl="0" eaLnBrk="1" latinLnBrk="0" hangingPunct="1">
              <a:lnSpc>
                <a:spcPct val="100000"/>
              </a:lnSpc>
              <a:spcBef>
                <a:spcPts val="0"/>
              </a:spcBef>
              <a:spcAft>
                <a:spcPts val="200"/>
              </a:spcAft>
              <a:buFont typeface="Wingdings" panose="05000000000000000000" pitchFamily="2" charset="2"/>
              <a:buChar char="q"/>
              <a:defRPr lang="en-US" sz="1500" kern="1200" dirty="0" smtClean="0">
                <a:solidFill>
                  <a:schemeClr val="tx2"/>
                </a:solidFill>
                <a:latin typeface="+mn-lt"/>
                <a:ea typeface="+mn-ea"/>
                <a:cs typeface="+mn-cs"/>
              </a:defRPr>
            </a:lvl3pPr>
            <a:lvl4pPr marL="857228" indent="-207958" algn="l" defTabSz="914378" rtl="0" eaLnBrk="1" latinLnBrk="0" hangingPunct="1">
              <a:lnSpc>
                <a:spcPct val="100000"/>
              </a:lnSpc>
              <a:spcBef>
                <a:spcPts val="0"/>
              </a:spcBef>
              <a:spcAft>
                <a:spcPts val="200"/>
              </a:spcAft>
              <a:buFont typeface="Arial" panose="020B0604020202020204" pitchFamily="34" charset="0"/>
              <a:buChar char="–"/>
              <a:tabLst/>
              <a:defRPr lang="en-US" sz="1500" kern="1200" dirty="0" smtClean="0">
                <a:solidFill>
                  <a:schemeClr val="tx2"/>
                </a:solidFill>
                <a:latin typeface="+mn-lt"/>
                <a:ea typeface="+mn-ea"/>
                <a:cs typeface="+mn-cs"/>
              </a:defRPr>
            </a:lvl4pPr>
            <a:lvl5pPr marL="1027088" indent="-112710" algn="l" defTabSz="914378" rtl="0" eaLnBrk="1" latinLnBrk="0" hangingPunct="1">
              <a:lnSpc>
                <a:spcPct val="100000"/>
              </a:lnSpc>
              <a:spcBef>
                <a:spcPct val="20000"/>
              </a:spcBef>
              <a:spcAft>
                <a:spcPts val="200"/>
              </a:spcAft>
              <a:buFont typeface="Arial" panose="020B0604020202020204" pitchFamily="34" charset="0"/>
              <a:buChar char="̶"/>
              <a:defRPr lang="en-US" sz="1300" kern="1200" dirty="0">
                <a:solidFill>
                  <a:schemeClr val="tx2"/>
                </a:solidFill>
                <a:latin typeface="+mn-lt"/>
                <a:ea typeface="+mn-ea"/>
                <a:cs typeface="+mn-cs"/>
              </a:defRPr>
            </a:lvl5pPr>
            <a:lvl6pPr marL="1201708" indent="-117472" algn="l" defTabSz="914378" rtl="0" eaLnBrk="1" latinLnBrk="0" hangingPunct="1">
              <a:spcBef>
                <a:spcPct val="20000"/>
              </a:spcBef>
              <a:buClr>
                <a:schemeClr val="accent1"/>
              </a:buClr>
              <a:buFont typeface="Arial" panose="020B0604020202020204" pitchFamily="34" charset="0"/>
              <a:buChar char="•"/>
              <a:defRPr sz="1100" kern="1200">
                <a:solidFill>
                  <a:schemeClr val="tx2"/>
                </a:solidFill>
                <a:latin typeface="+mn-lt"/>
                <a:ea typeface="+mn-ea"/>
                <a:cs typeface="+mn-cs"/>
              </a:defRPr>
            </a:lvl6pPr>
            <a:lvl7pPr marL="2971726"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173239" indent="-173239" defTabSz="932574">
              <a:spcAft>
                <a:spcPts val="204"/>
              </a:spcAft>
              <a:buClr>
                <a:srgbClr val="FF6600"/>
              </a:buClr>
              <a:defRPr/>
            </a:pPr>
            <a:r>
              <a:rPr lang="en-GB" sz="1199" dirty="0">
                <a:solidFill>
                  <a:schemeClr val="tx1"/>
                </a:solidFill>
                <a:latin typeface="Segoe UI"/>
              </a:rPr>
              <a:t>US flight data for 20 years </a:t>
            </a:r>
          </a:p>
          <a:p>
            <a:pPr marL="173239" indent="-173239" defTabSz="932574">
              <a:spcAft>
                <a:spcPts val="204"/>
              </a:spcAft>
              <a:buClr>
                <a:srgbClr val="FF6600"/>
              </a:buClr>
              <a:defRPr/>
            </a:pPr>
            <a:r>
              <a:rPr lang="en-GB" sz="1199" dirty="0">
                <a:solidFill>
                  <a:schemeClr val="tx1"/>
                </a:solidFill>
                <a:latin typeface="Segoe UI"/>
              </a:rPr>
              <a:t>Linear Regression on Arrival Delay</a:t>
            </a:r>
          </a:p>
          <a:p>
            <a:pPr marL="173239" indent="-173239" defTabSz="932574">
              <a:spcAft>
                <a:spcPts val="204"/>
              </a:spcAft>
              <a:buClr>
                <a:srgbClr val="FF6600"/>
              </a:buClr>
              <a:defRPr/>
            </a:pPr>
            <a:r>
              <a:rPr lang="en-GB" sz="1199" dirty="0">
                <a:solidFill>
                  <a:schemeClr val="tx1"/>
                </a:solidFill>
                <a:latin typeface="Segoe UI"/>
              </a:rPr>
              <a:t>Run on 4 core laptop, 16GB RAM and 500GB SSD</a:t>
            </a:r>
          </a:p>
          <a:p>
            <a:pPr marL="173239" indent="-173239" defTabSz="932574">
              <a:spcAft>
                <a:spcPts val="204"/>
              </a:spcAft>
              <a:buClr>
                <a:srgbClr val="FF6600"/>
              </a:buClr>
              <a:defRPr/>
            </a:pPr>
            <a:endParaRPr lang="en-GB" sz="1199" dirty="0">
              <a:solidFill>
                <a:schemeClr val="tx1"/>
              </a:solidFill>
              <a:latin typeface="Segoe UI"/>
            </a:endParaRPr>
          </a:p>
          <a:p>
            <a:pPr marL="0" indent="0" defTabSz="932574">
              <a:spcAft>
                <a:spcPts val="204"/>
              </a:spcAft>
              <a:buClr>
                <a:srgbClr val="FF6600"/>
              </a:buClr>
              <a:buNone/>
              <a:defRPr/>
            </a:pPr>
            <a:endParaRPr lang="en-GB" sz="1199" dirty="0">
              <a:solidFill>
                <a:schemeClr val="tx1"/>
              </a:solidFill>
              <a:latin typeface="Segoe UI"/>
            </a:endParaRPr>
          </a:p>
        </p:txBody>
      </p:sp>
    </p:spTree>
    <p:extLst>
      <p:ext uri="{BB962C8B-B14F-4D97-AF65-F5344CB8AC3E}">
        <p14:creationId xmlns:p14="http://schemas.microsoft.com/office/powerpoint/2010/main" val="304143249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2870" y="137161"/>
            <a:ext cx="6652260" cy="845820"/>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in Azure Machine Learning</a:t>
            </a:r>
          </a:p>
        </p:txBody>
      </p:sp>
      <p:pic>
        <p:nvPicPr>
          <p:cNvPr id="4" name="Picture 3"/>
          <p:cNvPicPr>
            <a:picLocks noChangeAspect="1"/>
          </p:cNvPicPr>
          <p:nvPr/>
        </p:nvPicPr>
        <p:blipFill>
          <a:blip r:embed="rId3"/>
          <a:stretch>
            <a:fillRect/>
          </a:stretch>
        </p:blipFill>
        <p:spPr>
          <a:xfrm>
            <a:off x="2456597" y="1264317"/>
            <a:ext cx="9575570" cy="5483760"/>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300251" y="4231184"/>
            <a:ext cx="11095630" cy="794064"/>
          </a:xfrm>
          <a:prstGeom prst="rect">
            <a:avLst/>
          </a:prstGeom>
          <a:solidFill>
            <a:schemeClr val="bg1">
              <a:lumMod val="50000"/>
            </a:schemeClr>
          </a:solidFill>
        </p:spPr>
        <p:txBody>
          <a:bodyPr wrap="square" lIns="182880" tIns="146304" rIns="182880" bIns="146304" rtlCol="0">
            <a:spAutoFit/>
          </a:bodyPr>
          <a:lstStyle/>
          <a:p>
            <a:pPr>
              <a:lnSpc>
                <a:spcPct val="90000"/>
              </a:lnSpc>
              <a:spcAft>
                <a:spcPts val="600"/>
              </a:spcAft>
            </a:pPr>
            <a:r>
              <a:rPr lang="en-US" sz="3600" dirty="0">
                <a:solidFill>
                  <a:schemeClr val="bg1"/>
                </a:solidFill>
              </a:rPr>
              <a:t>Dataset1 &lt;-</a:t>
            </a:r>
            <a:r>
              <a:rPr lang="en-US" sz="3600" dirty="0" err="1">
                <a:solidFill>
                  <a:schemeClr val="bg1"/>
                </a:solidFill>
              </a:rPr>
              <a:t>maml.mapInputPort</a:t>
            </a:r>
            <a:r>
              <a:rPr lang="en-US" sz="3600" dirty="0">
                <a:solidFill>
                  <a:schemeClr val="bg1"/>
                </a:solidFill>
              </a:rPr>
              <a:t>(1) # </a:t>
            </a:r>
            <a:r>
              <a:rPr lang="en-US" sz="3600" dirty="0" err="1">
                <a:solidFill>
                  <a:schemeClr val="bg1"/>
                </a:solidFill>
              </a:rPr>
              <a:t>class:data.frame</a:t>
            </a:r>
            <a:endParaRPr lang="en-US" sz="3600" dirty="0">
              <a:solidFill>
                <a:schemeClr val="bg1"/>
              </a:solidFill>
            </a:endParaRPr>
          </a:p>
        </p:txBody>
      </p:sp>
      <p:grpSp>
        <p:nvGrpSpPr>
          <p:cNvPr id="10" name="Group 9"/>
          <p:cNvGrpSpPr/>
          <p:nvPr/>
        </p:nvGrpSpPr>
        <p:grpSpPr>
          <a:xfrm>
            <a:off x="300251" y="2074460"/>
            <a:ext cx="11204812" cy="2156724"/>
            <a:chOff x="300251" y="2074460"/>
            <a:chExt cx="11204812" cy="2156724"/>
          </a:xfrm>
        </p:grpSpPr>
        <p:cxnSp>
          <p:nvCxnSpPr>
            <p:cNvPr id="6" name="Straight Connector 5"/>
            <p:cNvCxnSpPr/>
            <p:nvPr/>
          </p:nvCxnSpPr>
          <p:spPr>
            <a:xfrm flipV="1">
              <a:off x="300251" y="2074460"/>
              <a:ext cx="8898340" cy="2156724"/>
            </a:xfrm>
            <a:prstGeom prst="line">
              <a:avLst/>
            </a:prstGeom>
            <a:ln w="317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11354937" y="2101755"/>
              <a:ext cx="150126" cy="2129429"/>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22813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bwMode="auto">
          <a:xfrm>
            <a:off x="1808673" y="5362887"/>
            <a:ext cx="5284267"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Storage (HDFS)</a:t>
            </a:r>
            <a:endParaRPr kumimoji="0" lang="en-US" sz="2174" b="0" i="0" u="none" strike="noStrike" kern="0" cap="none" spc="0" normalizeH="0" baseline="0" noProof="0" dirty="0">
              <a:ln>
                <a:noFill/>
              </a:ln>
              <a:solidFill>
                <a:prstClr val="white"/>
              </a:solidFill>
              <a:effectLst/>
              <a:uLnTx/>
              <a:uFillTx/>
            </a:endParaRPr>
          </a:p>
        </p:txBody>
      </p:sp>
      <p:sp>
        <p:nvSpPr>
          <p:cNvPr id="31" name="Rectangle 30"/>
          <p:cNvSpPr/>
          <p:nvPr/>
        </p:nvSpPr>
        <p:spPr bwMode="auto">
          <a:xfrm>
            <a:off x="4368149" y="3074674"/>
            <a:ext cx="1506789" cy="76190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Query</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(Hive)</a:t>
            </a:r>
          </a:p>
        </p:txBody>
      </p:sp>
      <p:sp>
        <p:nvSpPr>
          <p:cNvPr id="34" name="Rectangle 33"/>
          <p:cNvSpPr/>
          <p:nvPr/>
        </p:nvSpPr>
        <p:spPr bwMode="auto">
          <a:xfrm>
            <a:off x="2777111" y="3897677"/>
            <a:ext cx="3095752" cy="916731"/>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Processing</a:t>
            </a:r>
          </a:p>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(MapReduce)</a:t>
            </a:r>
            <a:endParaRPr kumimoji="0" lang="en-US" sz="2174" b="0" i="0" u="none" strike="noStrike" kern="0" cap="none" spc="0" normalizeH="0" baseline="0" noProof="0" dirty="0">
              <a:ln>
                <a:noFill/>
              </a:ln>
              <a:solidFill>
                <a:prstClr val="white"/>
              </a:solidFill>
              <a:effectLst/>
              <a:uLnTx/>
              <a:uFillTx/>
            </a:endParaRPr>
          </a:p>
        </p:txBody>
      </p:sp>
      <p:sp>
        <p:nvSpPr>
          <p:cNvPr id="35" name="Rectangle 34"/>
          <p:cNvSpPr/>
          <p:nvPr/>
        </p:nvSpPr>
        <p:spPr bwMode="auto">
          <a:xfrm>
            <a:off x="2777114" y="3076243"/>
            <a:ext cx="1532992" cy="763008"/>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Scripting</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(Pig)</a:t>
            </a:r>
          </a:p>
        </p:txBody>
      </p:sp>
      <p:sp>
        <p:nvSpPr>
          <p:cNvPr id="36" name="Rectangle 35"/>
          <p:cNvSpPr/>
          <p:nvPr/>
        </p:nvSpPr>
        <p:spPr bwMode="auto">
          <a:xfrm>
            <a:off x="1808673" y="3085400"/>
            <a:ext cx="903154" cy="172900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NoSQL Database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(HBase)</a:t>
            </a:r>
          </a:p>
        </p:txBody>
      </p:sp>
      <p:sp>
        <p:nvSpPr>
          <p:cNvPr id="37" name="Rectangle 36"/>
          <p:cNvSpPr/>
          <p:nvPr/>
        </p:nvSpPr>
        <p:spPr bwMode="auto">
          <a:xfrm>
            <a:off x="1808674" y="2390169"/>
            <a:ext cx="4064191" cy="63082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Metadata</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(HCatalog)</a:t>
            </a:r>
          </a:p>
        </p:txBody>
      </p:sp>
      <p:sp>
        <p:nvSpPr>
          <p:cNvPr id="40" name="Rectangle 39"/>
          <p:cNvSpPr/>
          <p:nvPr/>
        </p:nvSpPr>
        <p:spPr bwMode="auto">
          <a:xfrm>
            <a:off x="7134185" y="1552048"/>
            <a:ext cx="786936" cy="5185122"/>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Data Integration</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(ODBC / SQOOP/ REST) </a:t>
            </a:r>
          </a:p>
        </p:txBody>
      </p:sp>
      <p:sp>
        <p:nvSpPr>
          <p:cNvPr id="41" name="Rectangle 40"/>
          <p:cNvSpPr/>
          <p:nvPr/>
        </p:nvSpPr>
        <p:spPr bwMode="auto">
          <a:xfrm>
            <a:off x="7977940" y="1552050"/>
            <a:ext cx="1650328" cy="1392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Relational</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(SQL Server) </a:t>
            </a:r>
          </a:p>
        </p:txBody>
      </p:sp>
      <p:sp>
        <p:nvSpPr>
          <p:cNvPr id="12" name="Rectangle 11"/>
          <p:cNvSpPr/>
          <p:nvPr/>
        </p:nvSpPr>
        <p:spPr bwMode="auto">
          <a:xfrm>
            <a:off x="4976271" y="1552050"/>
            <a:ext cx="2097795"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algn="ctr" defTabSz="698647" fontAlgn="base">
              <a:spcBef>
                <a:spcPct val="0"/>
              </a:spcBef>
              <a:spcAft>
                <a:spcPct val="0"/>
              </a:spcAft>
            </a:pPr>
            <a:r>
              <a:rPr lang="en-US" sz="1494" kern="0" spc="-40" dirty="0" err="1">
                <a:gradFill>
                  <a:gsLst>
                    <a:gs pos="0">
                      <a:srgbClr val="FFFFFF"/>
                    </a:gs>
                    <a:gs pos="100000">
                      <a:srgbClr val="FFFFFF"/>
                    </a:gs>
                  </a:gsLst>
                  <a:lin ang="5400000" scaled="0"/>
                </a:gradFill>
                <a:ea typeface="Segoe UI" pitchFamily="34" charset="0"/>
                <a:cs typeface="Segoe UI" pitchFamily="34" charset="0"/>
              </a:rPr>
              <a:t>SparkR</a:t>
            </a:r>
            <a:endParaRPr lang="en-US" sz="1494" kern="0" spc="-4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3937802" y="1553618"/>
            <a:ext cx="997224" cy="782868"/>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(Zoo)</a:t>
            </a:r>
          </a:p>
        </p:txBody>
      </p:sp>
      <p:sp>
        <p:nvSpPr>
          <p:cNvPr id="18" name="Rectangle 17"/>
          <p:cNvSpPr/>
          <p:nvPr/>
        </p:nvSpPr>
        <p:spPr bwMode="auto">
          <a:xfrm>
            <a:off x="956450" y="4445302"/>
            <a:ext cx="786936" cy="1418647"/>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Pipeline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Hub/ Flume)</a:t>
            </a:r>
          </a:p>
        </p:txBody>
      </p:sp>
      <p:sp>
        <p:nvSpPr>
          <p:cNvPr id="20" name="Rectangle 19"/>
          <p:cNvSpPr/>
          <p:nvPr/>
        </p:nvSpPr>
        <p:spPr bwMode="auto">
          <a:xfrm rot="16200000">
            <a:off x="5938972" y="5598220"/>
            <a:ext cx="801507" cy="1476395"/>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Active Directory  (Security)</a:t>
            </a:r>
          </a:p>
        </p:txBody>
      </p:sp>
      <p:sp>
        <p:nvSpPr>
          <p:cNvPr id="21" name="Rectangle 20"/>
          <p:cNvSpPr/>
          <p:nvPr/>
        </p:nvSpPr>
        <p:spPr bwMode="auto">
          <a:xfrm rot="16200000">
            <a:off x="1300991"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Monitoring &amp; Deployment (System Center)</a:t>
            </a:r>
          </a:p>
        </p:txBody>
      </p:sp>
      <p:sp>
        <p:nvSpPr>
          <p:cNvPr id="19" name="Rectangle 18"/>
          <p:cNvSpPr/>
          <p:nvPr/>
        </p:nvSpPr>
        <p:spPr bwMode="auto">
          <a:xfrm>
            <a:off x="2880344"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C#, F#, .NET</a:t>
            </a:r>
          </a:p>
        </p:txBody>
      </p:sp>
      <p:sp>
        <p:nvSpPr>
          <p:cNvPr id="22" name="Rectangle 21"/>
          <p:cNvSpPr/>
          <p:nvPr/>
        </p:nvSpPr>
        <p:spPr bwMode="auto">
          <a:xfrm>
            <a:off x="1810457"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JavaScript</a:t>
            </a:r>
          </a:p>
        </p:txBody>
      </p:sp>
      <p:sp>
        <p:nvSpPr>
          <p:cNvPr id="25" name="Rectangle 24"/>
          <p:cNvSpPr/>
          <p:nvPr/>
        </p:nvSpPr>
        <p:spPr bwMode="auto">
          <a:xfrm>
            <a:off x="965474" y="1552051"/>
            <a:ext cx="786936" cy="146894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Pipeline / workflow</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(Oozie)</a:t>
            </a:r>
          </a:p>
        </p:txBody>
      </p:sp>
      <p:sp>
        <p:nvSpPr>
          <p:cNvPr id="23" name="Rectangle 22"/>
          <p:cNvSpPr/>
          <p:nvPr/>
        </p:nvSpPr>
        <p:spPr bwMode="auto">
          <a:xfrm rot="16200000">
            <a:off x="4381487"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Azure Storage Vault (ASV)</a:t>
            </a:r>
          </a:p>
        </p:txBody>
      </p:sp>
      <p:sp>
        <p:nvSpPr>
          <p:cNvPr id="24" name="Rectangle 23"/>
          <p:cNvSpPr/>
          <p:nvPr/>
        </p:nvSpPr>
        <p:spPr bwMode="auto">
          <a:xfrm>
            <a:off x="5932983" y="2390167"/>
            <a:ext cx="1144941" cy="242423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PDW Polybase</a:t>
            </a:r>
          </a:p>
        </p:txBody>
      </p:sp>
      <p:sp>
        <p:nvSpPr>
          <p:cNvPr id="26" name="Rectangle 25"/>
          <p:cNvSpPr/>
          <p:nvPr/>
        </p:nvSpPr>
        <p:spPr bwMode="auto">
          <a:xfrm>
            <a:off x="7977384" y="4490626"/>
            <a:ext cx="1658852" cy="2246544"/>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Business Intelligence </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(Excel, Power View, SSAS)</a:t>
            </a:r>
          </a:p>
        </p:txBody>
      </p:sp>
      <p:sp>
        <p:nvSpPr>
          <p:cNvPr id="28" name="Rectangle 27"/>
          <p:cNvSpPr/>
          <p:nvPr/>
        </p:nvSpPr>
        <p:spPr bwMode="auto">
          <a:xfrm rot="16200000">
            <a:off x="2852689"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World's Data (Azure Data Marketplace)</a:t>
            </a:r>
          </a:p>
        </p:txBody>
      </p:sp>
      <p:sp>
        <p:nvSpPr>
          <p:cNvPr id="29" name="Rectangle 28"/>
          <p:cNvSpPr/>
          <p:nvPr/>
        </p:nvSpPr>
        <p:spPr bwMode="auto">
          <a:xfrm>
            <a:off x="7981240" y="2990203"/>
            <a:ext cx="1650328" cy="14551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Event Driven Processing</a:t>
            </a:r>
          </a:p>
        </p:txBody>
      </p:sp>
      <p:sp>
        <p:nvSpPr>
          <p:cNvPr id="2" name="TextBox 1"/>
          <p:cNvSpPr txBox="1"/>
          <p:nvPr/>
        </p:nvSpPr>
        <p:spPr>
          <a:xfrm>
            <a:off x="10120280" y="895104"/>
            <a:ext cx="2171933" cy="5695627"/>
          </a:xfrm>
          <a:prstGeom prst="rect">
            <a:avLst/>
          </a:prstGeom>
          <a:noFill/>
        </p:spPr>
        <p:txBody>
          <a:bodyPr wrap="square" lIns="93187" tIns="46592" rIns="93187" bIns="46592" rtlCol="0">
            <a:spAutoFit/>
          </a:bodyPr>
          <a:lstStyle/>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C00000"/>
                </a:solidFill>
                <a:effectLst/>
                <a:uLnTx/>
                <a:uFillTx/>
              </a:rPr>
              <a:t>Core Hadoop</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2"/>
                </a:solidFill>
                <a:effectLst/>
                <a:uLnTx/>
                <a:uFillTx/>
              </a:rPr>
              <a:t>Data processing</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2">
                    <a:lumMod val="50000"/>
                  </a:schemeClr>
                </a:solidFill>
                <a:effectLst/>
                <a:uLnTx/>
                <a:uFillTx/>
              </a:rPr>
              <a:t>Microsoft integration </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FFCC00"/>
                </a:solidFill>
                <a:effectLst/>
                <a:uLnTx/>
                <a:uFillTx/>
              </a:rPr>
              <a:t>Data Movement</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rgbClr val="8CC600">
                  <a:lumMod val="75000"/>
                </a:srgb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8CC600">
                    <a:lumMod val="75000"/>
                  </a:srgbClr>
                </a:solidFill>
                <a:effectLst/>
                <a:uLnTx/>
                <a:uFillTx/>
              </a:rPr>
              <a:t>Packages</a:t>
            </a:r>
          </a:p>
        </p:txBody>
      </p:sp>
      <p:sp>
        <p:nvSpPr>
          <p:cNvPr id="4" name="Text Placeholder 3"/>
          <p:cNvSpPr>
            <a:spLocks noGrp="1"/>
          </p:cNvSpPr>
          <p:nvPr>
            <p:ph type="body" sz="quarter" idx="4294967295"/>
          </p:nvPr>
        </p:nvSpPr>
        <p:spPr>
          <a:xfrm>
            <a:off x="79580" y="140201"/>
            <a:ext cx="5601528" cy="780804"/>
          </a:xfrm>
        </p:spPr>
        <p:txBody>
          <a:bodyPr vert="horz" wrap="square" lIns="146304" tIns="91440" rIns="146304" bIns="91440" rtlCol="0" anchor="t">
            <a:noAutofit/>
          </a:bodyPr>
          <a:lstStyle/>
          <a:p>
            <a:pPr marL="0" defTabSz="932742">
              <a:spcBef>
                <a:spcPct val="0"/>
              </a:spcBef>
              <a:buNone/>
            </a:pPr>
            <a:r>
              <a:rPr lang="en-US" sz="4400" spc="-102" dirty="0">
                <a:ln w="3175">
                  <a:noFill/>
                </a:ln>
                <a:latin typeface="Segoe UI Light" panose="020B0502040204020203" pitchFamily="34" charset="0"/>
                <a:cs typeface="Segoe UI Light" panose="020B0502040204020203" pitchFamily="34" charset="0"/>
              </a:rPr>
              <a:t>Spark HDInsight Cluster</a:t>
            </a:r>
          </a:p>
        </p:txBody>
      </p:sp>
      <p:sp>
        <p:nvSpPr>
          <p:cNvPr id="27" name="Rectangle 26"/>
          <p:cNvSpPr/>
          <p:nvPr/>
        </p:nvSpPr>
        <p:spPr bwMode="auto">
          <a:xfrm>
            <a:off x="1810457" y="4838114"/>
            <a:ext cx="5263609"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YARN</a:t>
            </a:r>
            <a:endParaRPr kumimoji="0" lang="en-US" sz="2174" b="0" i="0" u="none" strike="noStrike" kern="0" cap="none" spc="0" normalizeH="0" baseline="0" noProof="0" dirty="0">
              <a:ln>
                <a:noFill/>
              </a:ln>
              <a:solidFill>
                <a:prstClr val="white"/>
              </a:solidFill>
              <a:effectLst/>
              <a:uLnTx/>
              <a:uFillTx/>
            </a:endParaRPr>
          </a:p>
        </p:txBody>
      </p:sp>
      <p:sp>
        <p:nvSpPr>
          <p:cNvPr id="30" name="Rectangle 29"/>
          <p:cNvSpPr/>
          <p:nvPr/>
        </p:nvSpPr>
        <p:spPr bwMode="auto">
          <a:xfrm>
            <a:off x="976566" y="3092708"/>
            <a:ext cx="786936" cy="130042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Real Time Processing (Storm)</a:t>
            </a:r>
          </a:p>
        </p:txBody>
      </p:sp>
      <p:pic>
        <p:nvPicPr>
          <p:cNvPr id="3" name="Picture 2"/>
          <p:cNvPicPr>
            <a:picLocks noChangeAspect="1"/>
          </p:cNvPicPr>
          <p:nvPr/>
        </p:nvPicPr>
        <p:blipFill>
          <a:blip r:embed="rId3"/>
          <a:stretch>
            <a:fillRect/>
          </a:stretch>
        </p:blipFill>
        <p:spPr>
          <a:xfrm>
            <a:off x="5036218" y="2073137"/>
            <a:ext cx="990893" cy="1303451"/>
          </a:xfrm>
          <a:prstGeom prst="rect">
            <a:avLst/>
          </a:prstGeom>
        </p:spPr>
      </p:pic>
    </p:spTree>
    <p:extLst>
      <p:ext uri="{BB962C8B-B14F-4D97-AF65-F5344CB8AC3E}">
        <p14:creationId xmlns:p14="http://schemas.microsoft.com/office/powerpoint/2010/main" val="484951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fade">
                                      <p:cBhvr>
                                        <p:cTn id="73" dur="500"/>
                                        <p:tgtEl>
                                          <p:spTgt spid="18"/>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3"/>
                                        </p:tgtEl>
                                        <p:attrNameLst>
                                          <p:attrName>style.visibility</p:attrName>
                                        </p:attrNameLst>
                                      </p:cBhvr>
                                      <p:to>
                                        <p:strVal val="visible"/>
                                      </p:to>
                                    </p:set>
                                    <p:animEffect transition="in" filter="fade">
                                      <p:cBhvr>
                                        <p:cTn id="8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1" grpId="0" animBg="1"/>
      <p:bldP spid="34" grpId="0" animBg="1"/>
      <p:bldP spid="35" grpId="0" animBg="1"/>
      <p:bldP spid="36" grpId="0" animBg="1"/>
      <p:bldP spid="37" grpId="0" animBg="1"/>
      <p:bldP spid="40" grpId="0" animBg="1"/>
      <p:bldP spid="41" grpId="0" animBg="1"/>
      <p:bldP spid="12" grpId="0" animBg="1"/>
      <p:bldP spid="13" grpId="0" animBg="1"/>
      <p:bldP spid="18" grpId="0" animBg="1"/>
      <p:bldP spid="20" grpId="0" animBg="1"/>
      <p:bldP spid="21" grpId="0" animBg="1"/>
      <p:bldP spid="19" grpId="0" animBg="1"/>
      <p:bldP spid="22" grpId="0" animBg="1"/>
      <p:bldP spid="25" grpId="0" animBg="1"/>
      <p:bldP spid="23" grpId="0" animBg="1"/>
      <p:bldP spid="24" grpId="0" animBg="1"/>
      <p:bldP spid="26" grpId="0" animBg="1"/>
      <p:bldP spid="28" grpId="0" animBg="1"/>
      <p:bldP spid="29" grpId="0" animBg="1"/>
      <p:bldP spid="27" grpId="0" animBg="1"/>
      <p:bldP spid="3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Microsoft R in SQL Server</a:t>
            </a:r>
          </a:p>
        </p:txBody>
      </p:sp>
      <p:pic>
        <p:nvPicPr>
          <p:cNvPr id="5" name="Picture 4"/>
          <p:cNvPicPr>
            <a:picLocks noChangeAspect="1"/>
          </p:cNvPicPr>
          <p:nvPr/>
        </p:nvPicPr>
        <p:blipFill>
          <a:blip r:embed="rId4"/>
          <a:stretch>
            <a:fillRect/>
          </a:stretch>
        </p:blipFill>
        <p:spPr>
          <a:xfrm>
            <a:off x="4317016" y="2251724"/>
            <a:ext cx="3736187" cy="3338175"/>
          </a:xfrm>
          <a:prstGeom prst="rect">
            <a:avLst/>
          </a:prstGeom>
        </p:spPr>
      </p:pic>
      <p:pic>
        <p:nvPicPr>
          <p:cNvPr id="6" name="Picture 5"/>
          <p:cNvPicPr>
            <a:picLocks noChangeAspect="1"/>
          </p:cNvPicPr>
          <p:nvPr/>
        </p:nvPicPr>
        <p:blipFill>
          <a:blip r:embed="rId5"/>
          <a:stretch>
            <a:fillRect/>
          </a:stretch>
        </p:blipFill>
        <p:spPr>
          <a:xfrm>
            <a:off x="401448" y="1266763"/>
            <a:ext cx="2787622" cy="1648792"/>
          </a:xfrm>
          <a:prstGeom prst="rect">
            <a:avLst/>
          </a:prstGeom>
          <a:ln>
            <a:noFill/>
          </a:ln>
          <a:effectLst>
            <a:outerShdw blurRad="292100" dist="139700" dir="2700000" algn="tl" rotWithShape="0">
              <a:srgbClr val="333333">
                <a:alpha val="65000"/>
              </a:srgbClr>
            </a:outerShdw>
          </a:effectLst>
        </p:spPr>
      </p:pic>
      <p:pic>
        <p:nvPicPr>
          <p:cNvPr id="16" name="Picture 15"/>
          <p:cNvPicPr>
            <a:picLocks noChangeAspect="1"/>
          </p:cNvPicPr>
          <p:nvPr/>
        </p:nvPicPr>
        <p:blipFill>
          <a:blip r:embed="rId6"/>
          <a:stretch>
            <a:fillRect/>
          </a:stretch>
        </p:blipFill>
        <p:spPr>
          <a:xfrm>
            <a:off x="876323" y="5101370"/>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stCxn id="16" idx="0"/>
          </p:cNvCxnSpPr>
          <p:nvPr/>
        </p:nvCxnSpPr>
        <p:spPr>
          <a:xfrm rot="5400000" flipH="1" flipV="1">
            <a:off x="2501722" y="3703180"/>
            <a:ext cx="1180556" cy="1615824"/>
          </a:xfrm>
          <a:prstGeom prst="bentConnector2">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5" name="Connector: Elbow 34"/>
          <p:cNvCxnSpPr>
            <a:stCxn id="6" idx="2"/>
            <a:endCxn id="38" idx="0"/>
          </p:cNvCxnSpPr>
          <p:nvPr/>
        </p:nvCxnSpPr>
        <p:spPr>
          <a:xfrm rot="5400000">
            <a:off x="1220083" y="2827375"/>
            <a:ext cx="486996" cy="663356"/>
          </a:xfrm>
          <a:prstGeom prst="bentConnector3">
            <a:avLst>
              <a:gd name="adj1" fmla="val 50000"/>
            </a:avLst>
          </a:prstGeom>
          <a:ln w="539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8" name="Picture 37"/>
          <p:cNvPicPr>
            <a:picLocks noChangeAspect="1"/>
          </p:cNvPicPr>
          <p:nvPr/>
        </p:nvPicPr>
        <p:blipFill>
          <a:blip r:embed="rId7"/>
          <a:stretch>
            <a:fillRect/>
          </a:stretch>
        </p:blipFill>
        <p:spPr>
          <a:xfrm>
            <a:off x="260491" y="3402552"/>
            <a:ext cx="1742827" cy="752368"/>
          </a:xfrm>
          <a:prstGeom prst="rect">
            <a:avLst/>
          </a:prstGeom>
        </p:spPr>
      </p:pic>
      <p:grpSp>
        <p:nvGrpSpPr>
          <p:cNvPr id="17" name="Group 16"/>
          <p:cNvGrpSpPr/>
          <p:nvPr/>
        </p:nvGrpSpPr>
        <p:grpSpPr>
          <a:xfrm>
            <a:off x="8836757" y="1573041"/>
            <a:ext cx="3330014" cy="4016858"/>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noFill/>
          </p:spPr>
          <p:txBody>
            <a:bodyPr wrap="square" lIns="182854" tIns="146283" rIns="182854" bIns="146283" rtlCol="0">
              <a:spAutoFit/>
            </a:bodyPr>
            <a:lstStyle/>
            <a:p>
              <a:pPr defTabSz="914340">
                <a:lnSpc>
                  <a:spcPct val="90000"/>
                </a:lnSpc>
                <a:spcAft>
                  <a:spcPts val="600"/>
                </a:spcAft>
              </a:pPr>
              <a:r>
                <a:rPr lang="en-US" sz="1599" b="1" kern="0" dirty="0">
                  <a:solidFill>
                    <a:srgbClr val="FFFFFF"/>
                  </a:solidFill>
                  <a:latin typeface="Segoe UI"/>
                </a:rPr>
                <a:t>Microsoft R Server</a:t>
              </a:r>
            </a:p>
          </p:txBody>
        </p:sp>
      </p:grpSp>
      <p:pic>
        <p:nvPicPr>
          <p:cNvPr id="4" name="Picture 3"/>
          <p:cNvPicPr>
            <a:picLocks noChangeAspect="1"/>
          </p:cNvPicPr>
          <p:nvPr/>
        </p:nvPicPr>
        <p:blipFill>
          <a:blip r:embed="rId8"/>
          <a:stretch>
            <a:fillRect/>
          </a:stretch>
        </p:blipFill>
        <p:spPr>
          <a:xfrm>
            <a:off x="8898206" y="2334267"/>
            <a:ext cx="2989778" cy="2136571"/>
          </a:xfrm>
          <a:prstGeom prst="rect">
            <a:avLst/>
          </a:prstGeom>
        </p:spPr>
      </p:pic>
      <p:cxnSp>
        <p:nvCxnSpPr>
          <p:cNvPr id="25" name="Connector: Elbow 24"/>
          <p:cNvCxnSpPr>
            <a:stCxn id="5" idx="3"/>
            <a:endCxn id="4" idx="1"/>
          </p:cNvCxnSpPr>
          <p:nvPr/>
        </p:nvCxnSpPr>
        <p:spPr>
          <a:xfrm flipV="1">
            <a:off x="8053203" y="3402552"/>
            <a:ext cx="845003" cy="518260"/>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490965" y="2497027"/>
            <a:ext cx="1521816" cy="594650"/>
          </a:xfrm>
          <a:prstGeom prst="rect">
            <a:avLst/>
          </a:prstGeom>
        </p:spPr>
        <p:txBody>
          <a:bodyPr wrap="square">
            <a:spAutoFit/>
          </a:bodyPr>
          <a:lstStyle/>
          <a:p>
            <a:pPr algn="ctr" defTabSz="1243493"/>
            <a:r>
              <a:rPr lang="en-US" sz="1360" dirty="0">
                <a:solidFill>
                  <a:srgbClr val="C00000"/>
                </a:solidFill>
                <a:latin typeface="Segoe UI"/>
              </a:rPr>
              <a:t>Launchpad </a:t>
            </a:r>
          </a:p>
          <a:p>
            <a:pPr algn="ctr" defTabSz="1243493"/>
            <a:r>
              <a:rPr lang="en-US" sz="952" dirty="0">
                <a:solidFill>
                  <a:srgbClr val="C00000"/>
                </a:solidFill>
                <a:latin typeface="Segoe UI"/>
              </a:rPr>
              <a:t>(</a:t>
            </a:r>
            <a:r>
              <a:rPr lang="en-US" sz="952" dirty="0" err="1">
                <a:solidFill>
                  <a:srgbClr val="C00000"/>
                </a:solidFill>
                <a:latin typeface="Segoe UI"/>
              </a:rPr>
              <a:t>BxlServer</a:t>
            </a:r>
            <a:r>
              <a:rPr lang="en-US" sz="952" dirty="0">
                <a:solidFill>
                  <a:srgbClr val="C00000"/>
                </a:solidFill>
                <a:latin typeface="Segoe UI"/>
              </a:rPr>
              <a:t> and SQL Satellite, Rserver.dll)</a:t>
            </a:r>
          </a:p>
        </p:txBody>
      </p:sp>
    </p:spTree>
    <p:extLst>
      <p:ext uri="{BB962C8B-B14F-4D97-AF65-F5344CB8AC3E}">
        <p14:creationId xmlns:p14="http://schemas.microsoft.com/office/powerpoint/2010/main" val="14879524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10" presetClass="entr" presetSubtype="0"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down)">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178405" y="146685"/>
            <a:ext cx="4012882" cy="77914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Client Options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0909113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37160" y="160021"/>
            <a:ext cx="7166610" cy="731520"/>
          </a:xfrm>
        </p:spPr>
        <p:txBody>
          <a:bodyPr vert="horz" wrap="square" lIns="146304" tIns="91440" rIns="146304" bIns="91440" rtlCol="0" anchor="t">
            <a:noAutofit/>
          </a:bodyPr>
          <a:lstStyle/>
          <a:p>
            <a:pPr defTabSz="932742"/>
            <a:r>
              <a:rPr lang="en-US" sz="4400" b="1" spc="-102" dirty="0">
                <a:ln w="3175">
                  <a:noFill/>
                </a:ln>
                <a:latin typeface="Segoe UI Light" panose="020B0502040204020203" pitchFamily="34" charset="0"/>
                <a:ea typeface="+mn-ea"/>
                <a:cs typeface="Segoe UI Light" panose="020B0502040204020203" pitchFamily="34" charset="0"/>
              </a:rPr>
              <a:t>Microsoft R Development Tools</a:t>
            </a:r>
          </a:p>
        </p:txBody>
      </p:sp>
      <p:sp>
        <p:nvSpPr>
          <p:cNvPr id="3" name="Rectangle 2"/>
          <p:cNvSpPr/>
          <p:nvPr/>
        </p:nvSpPr>
        <p:spPr>
          <a:xfrm>
            <a:off x="264792" y="1694707"/>
            <a:ext cx="8827692" cy="3046988"/>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Command-Line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err="1">
                <a:ln>
                  <a:noFill/>
                </a:ln>
                <a:solidFill>
                  <a:srgbClr val="7030A0"/>
                </a:solidFill>
                <a:effectLst/>
                <a:uLnTx/>
                <a:uFillTx/>
                <a:latin typeface="+mj-lt"/>
                <a:cs typeface="Times New Roman" panose="02020603050405020304" pitchFamily="18" charset="0"/>
              </a:rPr>
              <a:t>RStudio</a:t>
            </a:r>
            <a:endPar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endParaRP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800" kern="0" dirty="0">
                <a:solidFill>
                  <a:srgbClr val="002864"/>
                </a:solidFill>
                <a:latin typeface="+mj-lt"/>
                <a:cs typeface="Times New Roman" panose="02020603050405020304" pitchFamily="18" charset="0"/>
              </a:rPr>
              <a:t>R Tools for Visual Studio (RTVS)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800" kern="0" baseline="0" dirty="0">
                <a:solidFill>
                  <a:srgbClr val="7030A0"/>
                </a:solidFill>
                <a:latin typeface="+mj-lt"/>
                <a:cs typeface="Times New Roman" panose="02020603050405020304" pitchFamily="18" charset="0"/>
              </a:rPr>
              <a:t>SQL Server tools</a:t>
            </a:r>
            <a:endParaRPr lang="en-US" sz="4800" kern="0" dirty="0">
              <a:solidFill>
                <a:srgbClr val="7030A0"/>
              </a:solidFill>
              <a:latin typeface="+mj-lt"/>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7659347" y="2871989"/>
            <a:ext cx="5099100" cy="5099100"/>
          </a:xfrm>
          <a:prstGeom prst="rect">
            <a:avLst/>
          </a:prstGeom>
        </p:spPr>
      </p:pic>
    </p:spTree>
    <p:extLst>
      <p:ext uri="{BB962C8B-B14F-4D97-AF65-F5344CB8AC3E}">
        <p14:creationId xmlns:p14="http://schemas.microsoft.com/office/powerpoint/2010/main" val="38439402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71450" y="148591"/>
            <a:ext cx="4674870" cy="822960"/>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The R Environment</a:t>
            </a:r>
          </a:p>
        </p:txBody>
      </p:sp>
      <p:sp>
        <p:nvSpPr>
          <p:cNvPr id="3" name="Rectangle 2"/>
          <p:cNvSpPr/>
          <p:nvPr/>
        </p:nvSpPr>
        <p:spPr>
          <a:xfrm>
            <a:off x="562617" y="1748959"/>
            <a:ext cx="7422283" cy="3416320"/>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5400" b="0" i="0" u="none" strike="noStrike" kern="0" cap="none" spc="0" normalizeH="0" baseline="0" noProof="0" dirty="0">
                <a:ln>
                  <a:noFill/>
                </a:ln>
                <a:solidFill>
                  <a:srgbClr val="002864"/>
                </a:solidFill>
                <a:effectLst/>
                <a:uLnTx/>
                <a:uFillTx/>
                <a:latin typeface="+mj-lt"/>
                <a:cs typeface="Times New Roman" panose="02020603050405020304" pitchFamily="18" charset="0"/>
              </a:rPr>
              <a:t>Profiles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5400" kern="0" dirty="0">
                <a:solidFill>
                  <a:srgbClr val="7030A0"/>
                </a:solidFill>
                <a:latin typeface="+mj-lt"/>
                <a:cs typeface="Times New Roman" panose="02020603050405020304" pitchFamily="18" charset="0"/>
              </a:rPr>
              <a:t>Version Control</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5400" kern="0" dirty="0">
                <a:solidFill>
                  <a:srgbClr val="002864"/>
                </a:solidFill>
                <a:latin typeface="+mj-lt"/>
                <a:cs typeface="Times New Roman" panose="02020603050405020304" pitchFamily="18" charset="0"/>
              </a:rPr>
              <a:t>Package Locations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5400" kern="0" dirty="0">
                <a:solidFill>
                  <a:srgbClr val="7030A0"/>
                </a:solidFill>
                <a:latin typeface="+mj-lt"/>
                <a:cs typeface="Times New Roman" panose="02020603050405020304" pitchFamily="18" charset="0"/>
              </a:rPr>
              <a:t>Workspaces</a:t>
            </a:r>
          </a:p>
        </p:txBody>
      </p:sp>
      <p:pic>
        <p:nvPicPr>
          <p:cNvPr id="4" name="Picture 3"/>
          <p:cNvPicPr>
            <a:picLocks noChangeAspect="1"/>
          </p:cNvPicPr>
          <p:nvPr/>
        </p:nvPicPr>
        <p:blipFill>
          <a:blip r:embed="rId3"/>
          <a:stretch>
            <a:fillRect/>
          </a:stretch>
        </p:blipFill>
        <p:spPr>
          <a:xfrm>
            <a:off x="7031865" y="2019415"/>
            <a:ext cx="6452315" cy="6452315"/>
          </a:xfrm>
          <a:prstGeom prst="rect">
            <a:avLst/>
          </a:prstGeom>
        </p:spPr>
      </p:pic>
    </p:spTree>
    <p:extLst>
      <p:ext uri="{BB962C8B-B14F-4D97-AF65-F5344CB8AC3E}">
        <p14:creationId xmlns:p14="http://schemas.microsoft.com/office/powerpoint/2010/main" val="21541140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0" y="1489019"/>
            <a:ext cx="7514284" cy="4750018"/>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lvl="0" indent="-514350">
              <a:lnSpc>
                <a:spcPct val="100000"/>
              </a:lnSpc>
              <a:spcBef>
                <a:spcPts val="1000"/>
              </a:spcBef>
              <a:buFont typeface="Arial" pitchFamily="34" charset="0"/>
              <a:buAutoNum type="arabicPeriod"/>
            </a:pPr>
            <a:r>
              <a:rPr lang="en-US" sz="4000" dirty="0">
                <a:solidFill>
                  <a:srgbClr val="00B050"/>
                </a:solidFill>
                <a:latin typeface="Segoe UI Light"/>
              </a:rPr>
              <a:t>Understand the R Language and where it is used</a:t>
            </a:r>
          </a:p>
          <a:p>
            <a:pPr marL="514350" lvl="0" indent="-514350">
              <a:lnSpc>
                <a:spcPct val="100000"/>
              </a:lnSpc>
              <a:spcBef>
                <a:spcPts val="1000"/>
              </a:spcBef>
              <a:buFont typeface="Arial" pitchFamily="34" charset="0"/>
              <a:buAutoNum type="arabicPeriod"/>
            </a:pPr>
            <a:r>
              <a:rPr lang="en-US" sz="4000" dirty="0">
                <a:solidFill>
                  <a:srgbClr val="00B050"/>
                </a:solidFill>
                <a:latin typeface="Segoe UI Light"/>
              </a:rPr>
              <a:t>Understand the Microsoft R Platform and its capabilities</a:t>
            </a:r>
          </a:p>
          <a:p>
            <a:pPr marL="514350" lvl="0" indent="-514350">
              <a:lnSpc>
                <a:spcPct val="100000"/>
              </a:lnSpc>
              <a:spcBef>
                <a:spcPts val="1000"/>
              </a:spcBef>
              <a:buFont typeface="Arial" pitchFamily="34" charset="0"/>
              <a:buAutoNum type="arabicPeriod"/>
            </a:pPr>
            <a:r>
              <a:rPr lang="en-US" sz="4000" dirty="0">
                <a:solidFill>
                  <a:srgbClr val="00B050"/>
                </a:solidFill>
                <a:latin typeface="Segoe UI Light"/>
              </a:rPr>
              <a:t>Set up and use the server and various client tools for a R environment</a:t>
            </a:r>
            <a:endParaRPr kumimoji="0" lang="en-US" sz="4000" b="0" i="0" u="none" strike="noStrike" kern="1200" cap="none" spc="0" normalizeH="0" baseline="0" noProof="0" dirty="0">
              <a:ln>
                <a:noFill/>
              </a:ln>
              <a:solidFill>
                <a:srgbClr val="00B050"/>
              </a:solidFill>
              <a:effectLst/>
              <a:uLnTx/>
              <a:uFillTx/>
              <a:latin typeface="Segoe UI Light"/>
            </a:endParaRPr>
          </a:p>
        </p:txBody>
      </p:sp>
      <p:sp>
        <p:nvSpPr>
          <p:cNvPr id="7" name="Title 1"/>
          <p:cNvSpPr txBox="1">
            <a:spLocks/>
          </p:cNvSpPr>
          <p:nvPr/>
        </p:nvSpPr>
        <p:spPr>
          <a:xfrm>
            <a:off x="0" y="0"/>
            <a:ext cx="7787812" cy="1583267"/>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2400" b="0" kern="1200" cap="none" spc="-102" baseline="0">
                <a:ln w="3175">
                  <a:noFill/>
                </a:ln>
                <a:gradFill>
                  <a:gsLst>
                    <a:gs pos="7080">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5400" b="0" i="0" u="none" strike="noStrike" kern="1200" cap="none" spc="-102" normalizeH="0" baseline="0" noProof="0" dirty="0">
                <a:ln w="3175">
                  <a:noFill/>
                </a:ln>
                <a:solidFill>
                  <a:srgbClr val="005AA1"/>
                </a:solidFill>
                <a:effectLst/>
                <a:uLnTx/>
                <a:uFillTx/>
                <a:latin typeface="+mj-lt"/>
                <a:ea typeface="+mn-ea"/>
                <a:cs typeface="Segoe UI" pitchFamily="34" charset="0"/>
              </a:rPr>
              <a:t>Learning Objectives</a:t>
            </a:r>
            <a:endParaRPr kumimoji="0" lang="en-US" sz="4800" b="0" i="0" u="none" strike="noStrike" kern="1200" cap="none" spc="-102" normalizeH="0" baseline="0" noProof="0" dirty="0">
              <a:ln w="3175">
                <a:noFill/>
              </a:ln>
              <a:solidFill>
                <a:srgbClr val="005AA1"/>
              </a:solidFill>
              <a:effectLst/>
              <a:uLnTx/>
              <a:uFillTx/>
              <a:latin typeface="+mj-lt"/>
              <a:ea typeface="+mn-ea"/>
              <a:cs typeface="Segoe UI" pitchFamily="34" charset="0"/>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1032395588"/>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Install and Configure Client Environments</a:t>
            </a: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Query and set environment variables</a:t>
            </a:r>
          </a:p>
          <a:p>
            <a:pPr lvl="0" defTabSz="932293" fontAlgn="base">
              <a:lnSpc>
                <a:spcPct val="90000"/>
              </a:lnSpc>
              <a:spcBef>
                <a:spcPct val="0"/>
              </a:spcBef>
              <a:spcAft>
                <a:spcPct val="0"/>
              </a:spcAft>
            </a:pPr>
            <a:endParaRPr lang="en-US" sz="3200" kern="0" dirty="0">
              <a:solidFill>
                <a:srgbClr val="FFFF00"/>
              </a:solidFill>
              <a:ea typeface="Segoe UI" pitchFamily="34" charset="0"/>
              <a:cs typeface="Segoe UI" pitchFamily="34" charset="0"/>
            </a:endParaRP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3642054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159069" y="146685"/>
            <a:ext cx="5761672" cy="82486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Package Management</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90366023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74413" y="160021"/>
            <a:ext cx="2763098" cy="811530"/>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Packages</a:t>
            </a:r>
          </a:p>
        </p:txBody>
      </p:sp>
      <p:sp>
        <p:nvSpPr>
          <p:cNvPr id="3" name="Rectangle 2"/>
          <p:cNvSpPr/>
          <p:nvPr/>
        </p:nvSpPr>
        <p:spPr>
          <a:xfrm>
            <a:off x="597968" y="2070932"/>
            <a:ext cx="4679085" cy="2800767"/>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Use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Adding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Querying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Considerations</a:t>
            </a:r>
          </a:p>
        </p:txBody>
      </p:sp>
      <p:pic>
        <p:nvPicPr>
          <p:cNvPr id="4" name="Picture 3"/>
          <p:cNvPicPr>
            <a:picLocks noChangeAspect="1"/>
          </p:cNvPicPr>
          <p:nvPr/>
        </p:nvPicPr>
        <p:blipFill>
          <a:blip r:embed="rId3"/>
          <a:stretch>
            <a:fillRect/>
          </a:stretch>
        </p:blipFill>
        <p:spPr>
          <a:xfrm>
            <a:off x="6015809" y="1421216"/>
            <a:ext cx="5572220" cy="3756091"/>
          </a:xfrm>
          <a:prstGeom prst="rect">
            <a:avLst/>
          </a:prstGeom>
        </p:spPr>
      </p:pic>
    </p:spTree>
    <p:extLst>
      <p:ext uri="{BB962C8B-B14F-4D97-AF65-F5344CB8AC3E}">
        <p14:creationId xmlns:p14="http://schemas.microsoft.com/office/powerpoint/2010/main" val="244550623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lvl="0" defTabSz="932293" fontAlgn="base">
              <a:lnSpc>
                <a:spcPct val="90000"/>
              </a:lnSpc>
              <a:spcBef>
                <a:spcPct val="0"/>
              </a:spcBef>
              <a:spcAft>
                <a:spcPct val="0"/>
              </a:spcAft>
            </a:pPr>
            <a:r>
              <a:rPr lang="en-US" sz="3200" kern="0" dirty="0">
                <a:solidFill>
                  <a:srgbClr val="FFFF00"/>
                </a:solidFill>
                <a:ea typeface="Segoe UI" pitchFamily="34" charset="0"/>
                <a:cs typeface="Segoe UI" pitchFamily="34" charset="0"/>
              </a:rPr>
              <a:t>Evaluate, determine and apply packages to  various workloads</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92118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a:xfrm>
            <a:off x="4117702" y="1026277"/>
            <a:ext cx="7405720" cy="518090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4400" dirty="0">
                <a:solidFill>
                  <a:schemeClr val="bg1"/>
                </a:solidFill>
                <a:latin typeface="Segoe UI Light"/>
              </a:rPr>
              <a:t>Understand the R Language and where it is used</a:t>
            </a:r>
          </a:p>
          <a:p>
            <a:pPr marL="514350" indent="-514350">
              <a:lnSpc>
                <a:spcPct val="100000"/>
              </a:lnSpc>
              <a:spcBef>
                <a:spcPts val="1000"/>
              </a:spcBef>
              <a:buAutoNum type="arabicPeriod"/>
            </a:pPr>
            <a:r>
              <a:rPr lang="en-US" sz="4400" dirty="0">
                <a:solidFill>
                  <a:schemeClr val="bg1"/>
                </a:solidFill>
                <a:latin typeface="Segoe UI Light"/>
              </a:rPr>
              <a:t>Understand the Microsoft R Platform and its capabilities</a:t>
            </a:r>
          </a:p>
          <a:p>
            <a:pPr marL="514350" indent="-514350">
              <a:lnSpc>
                <a:spcPct val="100000"/>
              </a:lnSpc>
              <a:spcBef>
                <a:spcPts val="1000"/>
              </a:spcBef>
              <a:buAutoNum type="arabicPeriod"/>
            </a:pPr>
            <a:r>
              <a:rPr lang="en-US" sz="4400" dirty="0">
                <a:solidFill>
                  <a:schemeClr val="bg1"/>
                </a:solidFill>
                <a:latin typeface="Segoe UI Light"/>
              </a:rPr>
              <a:t>Set up and use the server and various client tools for a R environment</a:t>
            </a: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541327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1" y="101465"/>
            <a:ext cx="3533963" cy="206813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00B050"/>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3900860" y="218011"/>
          <a:ext cx="8029573" cy="65403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15162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883" y="30223"/>
            <a:ext cx="4289544" cy="2510690"/>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5145499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147639" y="192405"/>
            <a:ext cx="7853362" cy="84772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The R Ecostructure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237532" y="2267001"/>
            <a:ext cx="2692025" cy="3901772"/>
            <a:chOff x="3188341" y="2271631"/>
            <a:chExt cx="2692407" cy="3902326"/>
          </a:xfrm>
        </p:grpSpPr>
        <p:sp>
          <p:nvSpPr>
            <p:cNvPr id="37" name="Rectangle 36"/>
            <p:cNvSpPr/>
            <p:nvPr/>
          </p:nvSpPr>
          <p:spPr bwMode="auto">
            <a:xfrm>
              <a:off x="3188341" y="2271631"/>
              <a:ext cx="2692407" cy="390232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defRPr/>
              </a:pPr>
              <a:r>
                <a:rPr lang="en-US" sz="2400" dirty="0">
                  <a:solidFill>
                    <a:srgbClr val="DC3C00"/>
                  </a:solidFill>
                  <a:latin typeface="Segoe UI Light"/>
                </a:rPr>
                <a:t>  </a:t>
              </a:r>
              <a:endParaRPr lang="en-US" sz="2400" b="1" dirty="0">
                <a:solidFill>
                  <a:srgbClr val="DC3C00"/>
                </a:solidFill>
                <a:latin typeface="Segoe UI Light"/>
                <a:ea typeface="Segoe UI" pitchFamily="34" charset="0"/>
                <a:cs typeface="Segoe UI" pitchFamily="34" charset="0"/>
              </a:endParaRPr>
            </a:p>
          </p:txBody>
        </p:sp>
        <p:grpSp>
          <p:nvGrpSpPr>
            <p:cNvPr id="6" name="Group 5"/>
            <p:cNvGrpSpPr/>
            <p:nvPr/>
          </p:nvGrpSpPr>
          <p:grpSpPr>
            <a:xfrm>
              <a:off x="3518057" y="3174516"/>
              <a:ext cx="2023474" cy="2067718"/>
              <a:chOff x="1222199" y="3480628"/>
              <a:chExt cx="1476024" cy="1508297"/>
            </a:xfrm>
          </p:grpSpPr>
          <p:sp>
            <p:nvSpPr>
              <p:cNvPr id="43" name="Freeform 6"/>
              <p:cNvSpPr>
                <a:spLocks/>
              </p:cNvSpPr>
              <p:nvPr/>
            </p:nvSpPr>
            <p:spPr bwMode="auto">
              <a:xfrm>
                <a:off x="1222199" y="3480628"/>
                <a:ext cx="1476024" cy="1508297"/>
              </a:xfrm>
              <a:custGeom>
                <a:avLst/>
                <a:gdLst>
                  <a:gd name="T0" fmla="*/ 1476 w 1496"/>
                  <a:gd name="T1" fmla="*/ 630 h 1537"/>
                  <a:gd name="T2" fmla="*/ 631 w 1496"/>
                  <a:gd name="T3" fmla="*/ 81 h 1537"/>
                  <a:gd name="T4" fmla="*/ 82 w 1496"/>
                  <a:gd name="T5" fmla="*/ 927 h 1537"/>
                  <a:gd name="T6" fmla="*/ 192 w 1496"/>
                  <a:gd name="T7" fmla="*/ 1182 h 1537"/>
                  <a:gd name="T8" fmla="*/ 927 w 1496"/>
                  <a:gd name="T9" fmla="*/ 1476 h 1537"/>
                  <a:gd name="T10" fmla="*/ 1489 w 1496"/>
                  <a:gd name="T11" fmla="*/ 846 h 1537"/>
                  <a:gd name="T12" fmla="*/ 1476 w 1496"/>
                  <a:gd name="T13" fmla="*/ 630 h 1537"/>
                </a:gdLst>
                <a:ahLst/>
                <a:cxnLst>
                  <a:cxn ang="0">
                    <a:pos x="T0" y="T1"/>
                  </a:cxn>
                  <a:cxn ang="0">
                    <a:pos x="T2" y="T3"/>
                  </a:cxn>
                  <a:cxn ang="0">
                    <a:pos x="T4" y="T5"/>
                  </a:cxn>
                  <a:cxn ang="0">
                    <a:pos x="T6" y="T7"/>
                  </a:cxn>
                  <a:cxn ang="0">
                    <a:pos x="T8" y="T9"/>
                  </a:cxn>
                  <a:cxn ang="0">
                    <a:pos x="T10" y="T11"/>
                  </a:cxn>
                  <a:cxn ang="0">
                    <a:pos x="T12" y="T13"/>
                  </a:cxn>
                </a:cxnLst>
                <a:rect l="0" t="0" r="r" b="b"/>
                <a:pathLst>
                  <a:path w="1496" h="1537">
                    <a:moveTo>
                      <a:pt x="1476" y="630"/>
                    </a:moveTo>
                    <a:cubicBezTo>
                      <a:pt x="1394" y="245"/>
                      <a:pt x="1016" y="0"/>
                      <a:pt x="631" y="81"/>
                    </a:cubicBezTo>
                    <a:cubicBezTo>
                      <a:pt x="246" y="163"/>
                      <a:pt x="0" y="542"/>
                      <a:pt x="82" y="927"/>
                    </a:cubicBezTo>
                    <a:cubicBezTo>
                      <a:pt x="102" y="1021"/>
                      <a:pt x="140" y="1107"/>
                      <a:pt x="192" y="1182"/>
                    </a:cubicBezTo>
                    <a:cubicBezTo>
                      <a:pt x="350" y="1413"/>
                      <a:pt x="637" y="1537"/>
                      <a:pt x="927" y="1476"/>
                    </a:cubicBezTo>
                    <a:cubicBezTo>
                      <a:pt x="1240" y="1409"/>
                      <a:pt x="1460" y="1148"/>
                      <a:pt x="1489" y="846"/>
                    </a:cubicBezTo>
                    <a:cubicBezTo>
                      <a:pt x="1496" y="776"/>
                      <a:pt x="1492" y="703"/>
                      <a:pt x="1476" y="630"/>
                    </a:cubicBezTo>
                    <a:close/>
                  </a:path>
                </a:pathLst>
              </a:custGeom>
              <a:solidFill>
                <a:srgbClr val="8597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DC3C00"/>
                  </a:solidFill>
                  <a:latin typeface="Segoe UI" charset="0"/>
                  <a:ea typeface="MS PGothic" charset="0"/>
                </a:endParaRPr>
              </a:p>
            </p:txBody>
          </p:sp>
          <p:sp>
            <p:nvSpPr>
              <p:cNvPr id="44" name="Freeform 8"/>
              <p:cNvSpPr>
                <a:spLocks/>
              </p:cNvSpPr>
              <p:nvPr/>
            </p:nvSpPr>
            <p:spPr bwMode="auto">
              <a:xfrm>
                <a:off x="1358915" y="3600447"/>
                <a:ext cx="974932" cy="1276733"/>
              </a:xfrm>
              <a:custGeom>
                <a:avLst/>
                <a:gdLst>
                  <a:gd name="T0" fmla="*/ 51 w 988"/>
                  <a:gd name="T1" fmla="*/ 392 h 1300"/>
                  <a:gd name="T2" fmla="*/ 179 w 988"/>
                  <a:gd name="T3" fmla="*/ 351 h 1300"/>
                  <a:gd name="T4" fmla="*/ 159 w 988"/>
                  <a:gd name="T5" fmla="*/ 500 h 1300"/>
                  <a:gd name="T6" fmla="*/ 184 w 988"/>
                  <a:gd name="T7" fmla="*/ 575 h 1300"/>
                  <a:gd name="T8" fmla="*/ 272 w 988"/>
                  <a:gd name="T9" fmla="*/ 673 h 1300"/>
                  <a:gd name="T10" fmla="*/ 242 w 988"/>
                  <a:gd name="T11" fmla="*/ 589 h 1300"/>
                  <a:gd name="T12" fmla="*/ 295 w 988"/>
                  <a:gd name="T13" fmla="*/ 686 h 1300"/>
                  <a:gd name="T14" fmla="*/ 382 w 988"/>
                  <a:gd name="T15" fmla="*/ 714 h 1300"/>
                  <a:gd name="T16" fmla="*/ 430 w 988"/>
                  <a:gd name="T17" fmla="*/ 719 h 1300"/>
                  <a:gd name="T18" fmla="*/ 490 w 988"/>
                  <a:gd name="T19" fmla="*/ 754 h 1300"/>
                  <a:gd name="T20" fmla="*/ 546 w 988"/>
                  <a:gd name="T21" fmla="*/ 763 h 1300"/>
                  <a:gd name="T22" fmla="*/ 527 w 988"/>
                  <a:gd name="T23" fmla="*/ 861 h 1300"/>
                  <a:gd name="T24" fmla="*/ 680 w 988"/>
                  <a:gd name="T25" fmla="*/ 992 h 1300"/>
                  <a:gd name="T26" fmla="*/ 774 w 988"/>
                  <a:gd name="T27" fmla="*/ 1257 h 1300"/>
                  <a:gd name="T28" fmla="*/ 826 w 988"/>
                  <a:gd name="T29" fmla="*/ 1294 h 1300"/>
                  <a:gd name="T30" fmla="*/ 902 w 988"/>
                  <a:gd name="T31" fmla="*/ 1291 h 1300"/>
                  <a:gd name="T32" fmla="*/ 836 w 988"/>
                  <a:gd name="T33" fmla="*/ 1169 h 1300"/>
                  <a:gd name="T34" fmla="*/ 964 w 988"/>
                  <a:gd name="T35" fmla="*/ 822 h 1300"/>
                  <a:gd name="T36" fmla="*/ 924 w 988"/>
                  <a:gd name="T37" fmla="*/ 767 h 1300"/>
                  <a:gd name="T38" fmla="*/ 796 w 988"/>
                  <a:gd name="T39" fmla="*/ 720 h 1300"/>
                  <a:gd name="T40" fmla="*/ 577 w 988"/>
                  <a:gd name="T41" fmla="*/ 688 h 1300"/>
                  <a:gd name="T42" fmla="*/ 521 w 988"/>
                  <a:gd name="T43" fmla="*/ 714 h 1300"/>
                  <a:gd name="T44" fmla="*/ 472 w 988"/>
                  <a:gd name="T45" fmla="*/ 675 h 1300"/>
                  <a:gd name="T46" fmla="*/ 461 w 988"/>
                  <a:gd name="T47" fmla="*/ 625 h 1300"/>
                  <a:gd name="T48" fmla="*/ 419 w 988"/>
                  <a:gd name="T49" fmla="*/ 647 h 1300"/>
                  <a:gd name="T50" fmla="*/ 465 w 988"/>
                  <a:gd name="T51" fmla="*/ 552 h 1300"/>
                  <a:gd name="T52" fmla="*/ 522 w 988"/>
                  <a:gd name="T53" fmla="*/ 584 h 1300"/>
                  <a:gd name="T54" fmla="*/ 564 w 988"/>
                  <a:gd name="T55" fmla="*/ 483 h 1300"/>
                  <a:gd name="T56" fmla="*/ 638 w 988"/>
                  <a:gd name="T57" fmla="*/ 380 h 1300"/>
                  <a:gd name="T58" fmla="*/ 687 w 988"/>
                  <a:gd name="T59" fmla="*/ 335 h 1300"/>
                  <a:gd name="T60" fmla="*/ 671 w 988"/>
                  <a:gd name="T61" fmla="*/ 310 h 1300"/>
                  <a:gd name="T62" fmla="*/ 736 w 988"/>
                  <a:gd name="T63" fmla="*/ 279 h 1300"/>
                  <a:gd name="T64" fmla="*/ 673 w 988"/>
                  <a:gd name="T65" fmla="*/ 222 h 1300"/>
                  <a:gd name="T66" fmla="*/ 590 w 988"/>
                  <a:gd name="T67" fmla="*/ 216 h 1300"/>
                  <a:gd name="T68" fmla="*/ 554 w 988"/>
                  <a:gd name="T69" fmla="*/ 281 h 1300"/>
                  <a:gd name="T70" fmla="*/ 502 w 988"/>
                  <a:gd name="T71" fmla="*/ 267 h 1300"/>
                  <a:gd name="T72" fmla="*/ 587 w 988"/>
                  <a:gd name="T73" fmla="*/ 202 h 1300"/>
                  <a:gd name="T74" fmla="*/ 641 w 988"/>
                  <a:gd name="T75" fmla="*/ 186 h 1300"/>
                  <a:gd name="T76" fmla="*/ 658 w 988"/>
                  <a:gd name="T77" fmla="*/ 192 h 1300"/>
                  <a:gd name="T78" fmla="*/ 698 w 988"/>
                  <a:gd name="T79" fmla="*/ 177 h 1300"/>
                  <a:gd name="T80" fmla="*/ 719 w 988"/>
                  <a:gd name="T81" fmla="*/ 119 h 1300"/>
                  <a:gd name="T82" fmla="*/ 671 w 988"/>
                  <a:gd name="T83" fmla="*/ 96 h 1300"/>
                  <a:gd name="T84" fmla="*/ 790 w 988"/>
                  <a:gd name="T85" fmla="*/ 101 h 1300"/>
                  <a:gd name="T86" fmla="*/ 779 w 988"/>
                  <a:gd name="T87" fmla="*/ 161 h 1300"/>
                  <a:gd name="T88" fmla="*/ 865 w 988"/>
                  <a:gd name="T89" fmla="*/ 157 h 1300"/>
                  <a:gd name="T90" fmla="*/ 974 w 988"/>
                  <a:gd name="T91" fmla="*/ 90 h 1300"/>
                  <a:gd name="T92" fmla="*/ 788 w 988"/>
                  <a:gd name="T93" fmla="*/ 9 h 1300"/>
                  <a:gd name="T94" fmla="*/ 688 w 988"/>
                  <a:gd name="T95" fmla="*/ 20 h 1300"/>
                  <a:gd name="T96" fmla="*/ 613 w 988"/>
                  <a:gd name="T97" fmla="*/ 57 h 1300"/>
                  <a:gd name="T98" fmla="*/ 600 w 988"/>
                  <a:gd name="T99" fmla="*/ 92 h 1300"/>
                  <a:gd name="T100" fmla="*/ 562 w 988"/>
                  <a:gd name="T101" fmla="*/ 143 h 1300"/>
                  <a:gd name="T102" fmla="*/ 502 w 988"/>
                  <a:gd name="T103" fmla="*/ 122 h 1300"/>
                  <a:gd name="T104" fmla="*/ 355 w 988"/>
                  <a:gd name="T105" fmla="*/ 182 h 1300"/>
                  <a:gd name="T106" fmla="*/ 272 w 988"/>
                  <a:gd name="T107" fmla="*/ 206 h 1300"/>
                  <a:gd name="T108" fmla="*/ 117 w 988"/>
                  <a:gd name="T109" fmla="*/ 234 h 1300"/>
                  <a:gd name="T110" fmla="*/ 13 w 988"/>
                  <a:gd name="T111" fmla="*/ 416 h 1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88" h="1300">
                    <a:moveTo>
                      <a:pt x="13" y="416"/>
                    </a:moveTo>
                    <a:cubicBezTo>
                      <a:pt x="50" y="393"/>
                      <a:pt x="50" y="393"/>
                      <a:pt x="50" y="393"/>
                    </a:cubicBezTo>
                    <a:cubicBezTo>
                      <a:pt x="50" y="392"/>
                      <a:pt x="50" y="392"/>
                      <a:pt x="51" y="392"/>
                    </a:cubicBezTo>
                    <a:cubicBezTo>
                      <a:pt x="98" y="356"/>
                      <a:pt x="98" y="356"/>
                      <a:pt x="98" y="356"/>
                    </a:cubicBezTo>
                    <a:cubicBezTo>
                      <a:pt x="131" y="342"/>
                      <a:pt x="131" y="342"/>
                      <a:pt x="131" y="342"/>
                    </a:cubicBezTo>
                    <a:cubicBezTo>
                      <a:pt x="179" y="351"/>
                      <a:pt x="179" y="351"/>
                      <a:pt x="179" y="351"/>
                    </a:cubicBezTo>
                    <a:cubicBezTo>
                      <a:pt x="187" y="376"/>
                      <a:pt x="187" y="376"/>
                      <a:pt x="187" y="376"/>
                    </a:cubicBezTo>
                    <a:cubicBezTo>
                      <a:pt x="181" y="432"/>
                      <a:pt x="181" y="432"/>
                      <a:pt x="181" y="432"/>
                    </a:cubicBezTo>
                    <a:cubicBezTo>
                      <a:pt x="159" y="500"/>
                      <a:pt x="159" y="500"/>
                      <a:pt x="159" y="500"/>
                    </a:cubicBezTo>
                    <a:cubicBezTo>
                      <a:pt x="158" y="502"/>
                      <a:pt x="158" y="505"/>
                      <a:pt x="159" y="508"/>
                    </a:cubicBezTo>
                    <a:cubicBezTo>
                      <a:pt x="182" y="571"/>
                      <a:pt x="182" y="571"/>
                      <a:pt x="182" y="571"/>
                    </a:cubicBezTo>
                    <a:cubicBezTo>
                      <a:pt x="182" y="573"/>
                      <a:pt x="183" y="574"/>
                      <a:pt x="184" y="575"/>
                    </a:cubicBezTo>
                    <a:cubicBezTo>
                      <a:pt x="224" y="621"/>
                      <a:pt x="224" y="621"/>
                      <a:pt x="224" y="621"/>
                    </a:cubicBezTo>
                    <a:cubicBezTo>
                      <a:pt x="258" y="668"/>
                      <a:pt x="258" y="668"/>
                      <a:pt x="258" y="668"/>
                    </a:cubicBezTo>
                    <a:cubicBezTo>
                      <a:pt x="261" y="673"/>
                      <a:pt x="267" y="675"/>
                      <a:pt x="272" y="673"/>
                    </a:cubicBezTo>
                    <a:cubicBezTo>
                      <a:pt x="278" y="672"/>
                      <a:pt x="283" y="665"/>
                      <a:pt x="281" y="658"/>
                    </a:cubicBezTo>
                    <a:cubicBezTo>
                      <a:pt x="281" y="656"/>
                      <a:pt x="280" y="654"/>
                      <a:pt x="279" y="653"/>
                    </a:cubicBezTo>
                    <a:cubicBezTo>
                      <a:pt x="242" y="589"/>
                      <a:pt x="242" y="589"/>
                      <a:pt x="242" y="589"/>
                    </a:cubicBezTo>
                    <a:cubicBezTo>
                      <a:pt x="250" y="584"/>
                      <a:pt x="250" y="584"/>
                      <a:pt x="250" y="584"/>
                    </a:cubicBezTo>
                    <a:cubicBezTo>
                      <a:pt x="282" y="634"/>
                      <a:pt x="282" y="634"/>
                      <a:pt x="282" y="634"/>
                    </a:cubicBezTo>
                    <a:cubicBezTo>
                      <a:pt x="295" y="686"/>
                      <a:pt x="295" y="686"/>
                      <a:pt x="295" y="686"/>
                    </a:cubicBezTo>
                    <a:cubicBezTo>
                      <a:pt x="296" y="690"/>
                      <a:pt x="299" y="694"/>
                      <a:pt x="304" y="695"/>
                    </a:cubicBezTo>
                    <a:cubicBezTo>
                      <a:pt x="372" y="715"/>
                      <a:pt x="372" y="715"/>
                      <a:pt x="372" y="715"/>
                    </a:cubicBezTo>
                    <a:cubicBezTo>
                      <a:pt x="375" y="716"/>
                      <a:pt x="379" y="715"/>
                      <a:pt x="382" y="714"/>
                    </a:cubicBezTo>
                    <a:cubicBezTo>
                      <a:pt x="395" y="707"/>
                      <a:pt x="395" y="707"/>
                      <a:pt x="395" y="707"/>
                    </a:cubicBezTo>
                    <a:cubicBezTo>
                      <a:pt x="425" y="718"/>
                      <a:pt x="425" y="718"/>
                      <a:pt x="425" y="718"/>
                    </a:cubicBezTo>
                    <a:cubicBezTo>
                      <a:pt x="426" y="719"/>
                      <a:pt x="428" y="719"/>
                      <a:pt x="430" y="719"/>
                    </a:cubicBezTo>
                    <a:cubicBezTo>
                      <a:pt x="459" y="717"/>
                      <a:pt x="459" y="717"/>
                      <a:pt x="459" y="717"/>
                    </a:cubicBezTo>
                    <a:cubicBezTo>
                      <a:pt x="483" y="749"/>
                      <a:pt x="483" y="749"/>
                      <a:pt x="483" y="749"/>
                    </a:cubicBezTo>
                    <a:cubicBezTo>
                      <a:pt x="485" y="752"/>
                      <a:pt x="488" y="753"/>
                      <a:pt x="490" y="754"/>
                    </a:cubicBezTo>
                    <a:cubicBezTo>
                      <a:pt x="534" y="765"/>
                      <a:pt x="534" y="765"/>
                      <a:pt x="534" y="765"/>
                    </a:cubicBezTo>
                    <a:cubicBezTo>
                      <a:pt x="538" y="766"/>
                      <a:pt x="541" y="766"/>
                      <a:pt x="544" y="764"/>
                    </a:cubicBezTo>
                    <a:cubicBezTo>
                      <a:pt x="546" y="763"/>
                      <a:pt x="546" y="763"/>
                      <a:pt x="546" y="763"/>
                    </a:cubicBezTo>
                    <a:cubicBezTo>
                      <a:pt x="549" y="771"/>
                      <a:pt x="549" y="771"/>
                      <a:pt x="549" y="771"/>
                    </a:cubicBezTo>
                    <a:cubicBezTo>
                      <a:pt x="525" y="849"/>
                      <a:pt x="525" y="849"/>
                      <a:pt x="525" y="849"/>
                    </a:cubicBezTo>
                    <a:cubicBezTo>
                      <a:pt x="523" y="854"/>
                      <a:pt x="524" y="858"/>
                      <a:pt x="527" y="861"/>
                    </a:cubicBezTo>
                    <a:cubicBezTo>
                      <a:pt x="610" y="959"/>
                      <a:pt x="610" y="959"/>
                      <a:pt x="610" y="959"/>
                    </a:cubicBezTo>
                    <a:cubicBezTo>
                      <a:pt x="611" y="961"/>
                      <a:pt x="612" y="962"/>
                      <a:pt x="614" y="963"/>
                    </a:cubicBezTo>
                    <a:cubicBezTo>
                      <a:pt x="680" y="992"/>
                      <a:pt x="680" y="992"/>
                      <a:pt x="680" y="992"/>
                    </a:cubicBezTo>
                    <a:cubicBezTo>
                      <a:pt x="735" y="1194"/>
                      <a:pt x="735" y="1194"/>
                      <a:pt x="735" y="1194"/>
                    </a:cubicBezTo>
                    <a:cubicBezTo>
                      <a:pt x="736" y="1195"/>
                      <a:pt x="736" y="1196"/>
                      <a:pt x="737" y="1197"/>
                    </a:cubicBezTo>
                    <a:cubicBezTo>
                      <a:pt x="774" y="1257"/>
                      <a:pt x="774" y="1257"/>
                      <a:pt x="774" y="1257"/>
                    </a:cubicBezTo>
                    <a:cubicBezTo>
                      <a:pt x="775" y="1259"/>
                      <a:pt x="776" y="1260"/>
                      <a:pt x="778" y="1261"/>
                    </a:cubicBezTo>
                    <a:cubicBezTo>
                      <a:pt x="820" y="1291"/>
                      <a:pt x="820" y="1291"/>
                      <a:pt x="820" y="1291"/>
                    </a:cubicBezTo>
                    <a:cubicBezTo>
                      <a:pt x="822" y="1293"/>
                      <a:pt x="824" y="1294"/>
                      <a:pt x="826" y="1294"/>
                    </a:cubicBezTo>
                    <a:cubicBezTo>
                      <a:pt x="888" y="1300"/>
                      <a:pt x="888" y="1300"/>
                      <a:pt x="888" y="1300"/>
                    </a:cubicBezTo>
                    <a:cubicBezTo>
                      <a:pt x="889" y="1300"/>
                      <a:pt x="891" y="1300"/>
                      <a:pt x="892" y="1299"/>
                    </a:cubicBezTo>
                    <a:cubicBezTo>
                      <a:pt x="896" y="1298"/>
                      <a:pt x="900" y="1295"/>
                      <a:pt x="902" y="1291"/>
                    </a:cubicBezTo>
                    <a:cubicBezTo>
                      <a:pt x="903" y="1285"/>
                      <a:pt x="901" y="1279"/>
                      <a:pt x="896" y="1276"/>
                    </a:cubicBezTo>
                    <a:cubicBezTo>
                      <a:pt x="853" y="1247"/>
                      <a:pt x="853" y="1247"/>
                      <a:pt x="853" y="1247"/>
                    </a:cubicBezTo>
                    <a:cubicBezTo>
                      <a:pt x="836" y="1169"/>
                      <a:pt x="836" y="1169"/>
                      <a:pt x="836" y="1169"/>
                    </a:cubicBezTo>
                    <a:cubicBezTo>
                      <a:pt x="943" y="955"/>
                      <a:pt x="943" y="955"/>
                      <a:pt x="943" y="955"/>
                    </a:cubicBezTo>
                    <a:cubicBezTo>
                      <a:pt x="943" y="954"/>
                      <a:pt x="944" y="952"/>
                      <a:pt x="944" y="951"/>
                    </a:cubicBezTo>
                    <a:cubicBezTo>
                      <a:pt x="964" y="822"/>
                      <a:pt x="964" y="822"/>
                      <a:pt x="964" y="822"/>
                    </a:cubicBezTo>
                    <a:cubicBezTo>
                      <a:pt x="964" y="819"/>
                      <a:pt x="963" y="815"/>
                      <a:pt x="961" y="813"/>
                    </a:cubicBezTo>
                    <a:cubicBezTo>
                      <a:pt x="934" y="773"/>
                      <a:pt x="934" y="773"/>
                      <a:pt x="934" y="773"/>
                    </a:cubicBezTo>
                    <a:cubicBezTo>
                      <a:pt x="932" y="770"/>
                      <a:pt x="928" y="768"/>
                      <a:pt x="924" y="767"/>
                    </a:cubicBezTo>
                    <a:cubicBezTo>
                      <a:pt x="879" y="767"/>
                      <a:pt x="827" y="766"/>
                      <a:pt x="808" y="763"/>
                    </a:cubicBezTo>
                    <a:cubicBezTo>
                      <a:pt x="808" y="753"/>
                      <a:pt x="805" y="739"/>
                      <a:pt x="803" y="729"/>
                    </a:cubicBezTo>
                    <a:cubicBezTo>
                      <a:pt x="802" y="725"/>
                      <a:pt x="800" y="722"/>
                      <a:pt x="796" y="720"/>
                    </a:cubicBezTo>
                    <a:cubicBezTo>
                      <a:pt x="692" y="666"/>
                      <a:pt x="692" y="666"/>
                      <a:pt x="692" y="666"/>
                    </a:cubicBezTo>
                    <a:cubicBezTo>
                      <a:pt x="689" y="665"/>
                      <a:pt x="686" y="664"/>
                      <a:pt x="683" y="665"/>
                    </a:cubicBezTo>
                    <a:cubicBezTo>
                      <a:pt x="577" y="688"/>
                      <a:pt x="577" y="688"/>
                      <a:pt x="577" y="688"/>
                    </a:cubicBezTo>
                    <a:cubicBezTo>
                      <a:pt x="574" y="688"/>
                      <a:pt x="572" y="689"/>
                      <a:pt x="571" y="691"/>
                    </a:cubicBezTo>
                    <a:cubicBezTo>
                      <a:pt x="543" y="716"/>
                      <a:pt x="543" y="716"/>
                      <a:pt x="543" y="716"/>
                    </a:cubicBezTo>
                    <a:cubicBezTo>
                      <a:pt x="521" y="714"/>
                      <a:pt x="521" y="714"/>
                      <a:pt x="521" y="714"/>
                    </a:cubicBezTo>
                    <a:cubicBezTo>
                      <a:pt x="515" y="688"/>
                      <a:pt x="515" y="688"/>
                      <a:pt x="515" y="688"/>
                    </a:cubicBezTo>
                    <a:cubicBezTo>
                      <a:pt x="514" y="682"/>
                      <a:pt x="509" y="678"/>
                      <a:pt x="503" y="677"/>
                    </a:cubicBezTo>
                    <a:cubicBezTo>
                      <a:pt x="472" y="675"/>
                      <a:pt x="472" y="675"/>
                      <a:pt x="472" y="675"/>
                    </a:cubicBezTo>
                    <a:cubicBezTo>
                      <a:pt x="477" y="640"/>
                      <a:pt x="477" y="640"/>
                      <a:pt x="477" y="640"/>
                    </a:cubicBezTo>
                    <a:cubicBezTo>
                      <a:pt x="477" y="636"/>
                      <a:pt x="476" y="631"/>
                      <a:pt x="473" y="629"/>
                    </a:cubicBezTo>
                    <a:cubicBezTo>
                      <a:pt x="470" y="626"/>
                      <a:pt x="466" y="624"/>
                      <a:pt x="461" y="625"/>
                    </a:cubicBezTo>
                    <a:cubicBezTo>
                      <a:pt x="434" y="631"/>
                      <a:pt x="434" y="631"/>
                      <a:pt x="434" y="631"/>
                    </a:cubicBezTo>
                    <a:cubicBezTo>
                      <a:pt x="431" y="632"/>
                      <a:pt x="427" y="634"/>
                      <a:pt x="426" y="638"/>
                    </a:cubicBezTo>
                    <a:cubicBezTo>
                      <a:pt x="424" y="641"/>
                      <a:pt x="421" y="645"/>
                      <a:pt x="419" y="647"/>
                    </a:cubicBezTo>
                    <a:cubicBezTo>
                      <a:pt x="414" y="647"/>
                      <a:pt x="404" y="646"/>
                      <a:pt x="393" y="645"/>
                    </a:cubicBezTo>
                    <a:cubicBezTo>
                      <a:pt x="396" y="589"/>
                      <a:pt x="396" y="589"/>
                      <a:pt x="396" y="589"/>
                    </a:cubicBezTo>
                    <a:cubicBezTo>
                      <a:pt x="465" y="552"/>
                      <a:pt x="465" y="552"/>
                      <a:pt x="465" y="552"/>
                    </a:cubicBezTo>
                    <a:cubicBezTo>
                      <a:pt x="490" y="585"/>
                      <a:pt x="490" y="585"/>
                      <a:pt x="490" y="585"/>
                    </a:cubicBezTo>
                    <a:cubicBezTo>
                      <a:pt x="493" y="589"/>
                      <a:pt x="499" y="591"/>
                      <a:pt x="504" y="590"/>
                    </a:cubicBezTo>
                    <a:cubicBezTo>
                      <a:pt x="522" y="584"/>
                      <a:pt x="522" y="584"/>
                      <a:pt x="522" y="584"/>
                    </a:cubicBezTo>
                    <a:cubicBezTo>
                      <a:pt x="528" y="582"/>
                      <a:pt x="531" y="577"/>
                      <a:pt x="531" y="571"/>
                    </a:cubicBezTo>
                    <a:cubicBezTo>
                      <a:pt x="527" y="529"/>
                      <a:pt x="527" y="529"/>
                      <a:pt x="527" y="529"/>
                    </a:cubicBezTo>
                    <a:cubicBezTo>
                      <a:pt x="564" y="483"/>
                      <a:pt x="564" y="483"/>
                      <a:pt x="564" y="483"/>
                    </a:cubicBezTo>
                    <a:cubicBezTo>
                      <a:pt x="566" y="481"/>
                      <a:pt x="567" y="477"/>
                      <a:pt x="567" y="474"/>
                    </a:cubicBezTo>
                    <a:cubicBezTo>
                      <a:pt x="565" y="450"/>
                      <a:pt x="565" y="450"/>
                      <a:pt x="565" y="450"/>
                    </a:cubicBezTo>
                    <a:cubicBezTo>
                      <a:pt x="638" y="380"/>
                      <a:pt x="638" y="380"/>
                      <a:pt x="638" y="380"/>
                    </a:cubicBezTo>
                    <a:cubicBezTo>
                      <a:pt x="676" y="372"/>
                      <a:pt x="676" y="372"/>
                      <a:pt x="676" y="372"/>
                    </a:cubicBezTo>
                    <a:cubicBezTo>
                      <a:pt x="682" y="371"/>
                      <a:pt x="686" y="365"/>
                      <a:pt x="686" y="359"/>
                    </a:cubicBezTo>
                    <a:cubicBezTo>
                      <a:pt x="687" y="335"/>
                      <a:pt x="687" y="335"/>
                      <a:pt x="687" y="335"/>
                    </a:cubicBezTo>
                    <a:cubicBezTo>
                      <a:pt x="687" y="331"/>
                      <a:pt x="685" y="327"/>
                      <a:pt x="682" y="324"/>
                    </a:cubicBezTo>
                    <a:cubicBezTo>
                      <a:pt x="668" y="314"/>
                      <a:pt x="668" y="314"/>
                      <a:pt x="668" y="314"/>
                    </a:cubicBezTo>
                    <a:cubicBezTo>
                      <a:pt x="671" y="310"/>
                      <a:pt x="671" y="310"/>
                      <a:pt x="671" y="310"/>
                    </a:cubicBezTo>
                    <a:cubicBezTo>
                      <a:pt x="712" y="302"/>
                      <a:pt x="712" y="302"/>
                      <a:pt x="712" y="302"/>
                    </a:cubicBezTo>
                    <a:cubicBezTo>
                      <a:pt x="715" y="301"/>
                      <a:pt x="717" y="300"/>
                      <a:pt x="719" y="298"/>
                    </a:cubicBezTo>
                    <a:cubicBezTo>
                      <a:pt x="736" y="279"/>
                      <a:pt x="736" y="279"/>
                      <a:pt x="736" y="279"/>
                    </a:cubicBezTo>
                    <a:cubicBezTo>
                      <a:pt x="738" y="276"/>
                      <a:pt x="740" y="272"/>
                      <a:pt x="739" y="269"/>
                    </a:cubicBezTo>
                    <a:cubicBezTo>
                      <a:pt x="738" y="265"/>
                      <a:pt x="736" y="261"/>
                      <a:pt x="733" y="259"/>
                    </a:cubicBezTo>
                    <a:cubicBezTo>
                      <a:pt x="673" y="222"/>
                      <a:pt x="673" y="222"/>
                      <a:pt x="673" y="222"/>
                    </a:cubicBezTo>
                    <a:cubicBezTo>
                      <a:pt x="655" y="207"/>
                      <a:pt x="655" y="207"/>
                      <a:pt x="655" y="207"/>
                    </a:cubicBezTo>
                    <a:cubicBezTo>
                      <a:pt x="652" y="205"/>
                      <a:pt x="648" y="204"/>
                      <a:pt x="644" y="205"/>
                    </a:cubicBezTo>
                    <a:cubicBezTo>
                      <a:pt x="590" y="216"/>
                      <a:pt x="590" y="216"/>
                      <a:pt x="590" y="216"/>
                    </a:cubicBezTo>
                    <a:cubicBezTo>
                      <a:pt x="584" y="217"/>
                      <a:pt x="580" y="222"/>
                      <a:pt x="580" y="227"/>
                    </a:cubicBezTo>
                    <a:cubicBezTo>
                      <a:pt x="575" y="272"/>
                      <a:pt x="575" y="272"/>
                      <a:pt x="575" y="272"/>
                    </a:cubicBezTo>
                    <a:cubicBezTo>
                      <a:pt x="554" y="281"/>
                      <a:pt x="554" y="281"/>
                      <a:pt x="554" y="281"/>
                    </a:cubicBezTo>
                    <a:cubicBezTo>
                      <a:pt x="554" y="280"/>
                      <a:pt x="553" y="278"/>
                      <a:pt x="553" y="278"/>
                    </a:cubicBezTo>
                    <a:cubicBezTo>
                      <a:pt x="551" y="275"/>
                      <a:pt x="547" y="273"/>
                      <a:pt x="544" y="272"/>
                    </a:cubicBezTo>
                    <a:cubicBezTo>
                      <a:pt x="502" y="267"/>
                      <a:pt x="502" y="267"/>
                      <a:pt x="502" y="267"/>
                    </a:cubicBezTo>
                    <a:cubicBezTo>
                      <a:pt x="525" y="231"/>
                      <a:pt x="525" y="231"/>
                      <a:pt x="525" y="231"/>
                    </a:cubicBezTo>
                    <a:cubicBezTo>
                      <a:pt x="578" y="216"/>
                      <a:pt x="578" y="216"/>
                      <a:pt x="578" y="216"/>
                    </a:cubicBezTo>
                    <a:cubicBezTo>
                      <a:pt x="584" y="214"/>
                      <a:pt x="588" y="208"/>
                      <a:pt x="587" y="202"/>
                    </a:cubicBezTo>
                    <a:cubicBezTo>
                      <a:pt x="586" y="179"/>
                      <a:pt x="586" y="179"/>
                      <a:pt x="586" y="179"/>
                    </a:cubicBezTo>
                    <a:cubicBezTo>
                      <a:pt x="624" y="171"/>
                      <a:pt x="624" y="171"/>
                      <a:pt x="624" y="171"/>
                    </a:cubicBezTo>
                    <a:cubicBezTo>
                      <a:pt x="641" y="186"/>
                      <a:pt x="641" y="186"/>
                      <a:pt x="641" y="186"/>
                    </a:cubicBezTo>
                    <a:cubicBezTo>
                      <a:pt x="642" y="188"/>
                      <a:pt x="644" y="189"/>
                      <a:pt x="646" y="189"/>
                    </a:cubicBezTo>
                    <a:cubicBezTo>
                      <a:pt x="654" y="192"/>
                      <a:pt x="654" y="192"/>
                      <a:pt x="654" y="192"/>
                    </a:cubicBezTo>
                    <a:cubicBezTo>
                      <a:pt x="655" y="192"/>
                      <a:pt x="657" y="192"/>
                      <a:pt x="658" y="192"/>
                    </a:cubicBezTo>
                    <a:cubicBezTo>
                      <a:pt x="684" y="190"/>
                      <a:pt x="684" y="190"/>
                      <a:pt x="684" y="190"/>
                    </a:cubicBezTo>
                    <a:cubicBezTo>
                      <a:pt x="689" y="190"/>
                      <a:pt x="692" y="187"/>
                      <a:pt x="695" y="184"/>
                    </a:cubicBezTo>
                    <a:cubicBezTo>
                      <a:pt x="698" y="177"/>
                      <a:pt x="698" y="177"/>
                      <a:pt x="698" y="177"/>
                    </a:cubicBezTo>
                    <a:cubicBezTo>
                      <a:pt x="721" y="169"/>
                      <a:pt x="721" y="169"/>
                      <a:pt x="721" y="169"/>
                    </a:cubicBezTo>
                    <a:cubicBezTo>
                      <a:pt x="728" y="167"/>
                      <a:pt x="732" y="160"/>
                      <a:pt x="730" y="153"/>
                    </a:cubicBezTo>
                    <a:cubicBezTo>
                      <a:pt x="719" y="119"/>
                      <a:pt x="719" y="119"/>
                      <a:pt x="719" y="119"/>
                    </a:cubicBezTo>
                    <a:cubicBezTo>
                      <a:pt x="717" y="115"/>
                      <a:pt x="714" y="112"/>
                      <a:pt x="710" y="111"/>
                    </a:cubicBezTo>
                    <a:cubicBezTo>
                      <a:pt x="674" y="99"/>
                      <a:pt x="674" y="99"/>
                      <a:pt x="674" y="99"/>
                    </a:cubicBezTo>
                    <a:cubicBezTo>
                      <a:pt x="671" y="96"/>
                      <a:pt x="671" y="96"/>
                      <a:pt x="671" y="96"/>
                    </a:cubicBezTo>
                    <a:cubicBezTo>
                      <a:pt x="724" y="73"/>
                      <a:pt x="724" y="73"/>
                      <a:pt x="724" y="73"/>
                    </a:cubicBezTo>
                    <a:cubicBezTo>
                      <a:pt x="767" y="82"/>
                      <a:pt x="767" y="82"/>
                      <a:pt x="767" y="82"/>
                    </a:cubicBezTo>
                    <a:cubicBezTo>
                      <a:pt x="790" y="101"/>
                      <a:pt x="790" y="101"/>
                      <a:pt x="790" y="101"/>
                    </a:cubicBezTo>
                    <a:cubicBezTo>
                      <a:pt x="781" y="112"/>
                      <a:pt x="781" y="112"/>
                      <a:pt x="781" y="112"/>
                    </a:cubicBezTo>
                    <a:cubicBezTo>
                      <a:pt x="779" y="114"/>
                      <a:pt x="778" y="116"/>
                      <a:pt x="778" y="119"/>
                    </a:cubicBezTo>
                    <a:cubicBezTo>
                      <a:pt x="774" y="152"/>
                      <a:pt x="778" y="159"/>
                      <a:pt x="779" y="161"/>
                    </a:cubicBezTo>
                    <a:cubicBezTo>
                      <a:pt x="781" y="164"/>
                      <a:pt x="784" y="169"/>
                      <a:pt x="819" y="192"/>
                    </a:cubicBezTo>
                    <a:cubicBezTo>
                      <a:pt x="825" y="195"/>
                      <a:pt x="832" y="194"/>
                      <a:pt x="836" y="190"/>
                    </a:cubicBezTo>
                    <a:cubicBezTo>
                      <a:pt x="865" y="157"/>
                      <a:pt x="865" y="157"/>
                      <a:pt x="865" y="157"/>
                    </a:cubicBezTo>
                    <a:cubicBezTo>
                      <a:pt x="885" y="135"/>
                      <a:pt x="885" y="135"/>
                      <a:pt x="885" y="135"/>
                    </a:cubicBezTo>
                    <a:cubicBezTo>
                      <a:pt x="970" y="93"/>
                      <a:pt x="970" y="93"/>
                      <a:pt x="970" y="93"/>
                    </a:cubicBezTo>
                    <a:cubicBezTo>
                      <a:pt x="971" y="93"/>
                      <a:pt x="973" y="91"/>
                      <a:pt x="974" y="90"/>
                    </a:cubicBezTo>
                    <a:cubicBezTo>
                      <a:pt x="988" y="73"/>
                      <a:pt x="988" y="73"/>
                      <a:pt x="988" y="73"/>
                    </a:cubicBezTo>
                    <a:cubicBezTo>
                      <a:pt x="930" y="42"/>
                      <a:pt x="867" y="19"/>
                      <a:pt x="801" y="5"/>
                    </a:cubicBezTo>
                    <a:cubicBezTo>
                      <a:pt x="788" y="9"/>
                      <a:pt x="788" y="9"/>
                      <a:pt x="788" y="9"/>
                    </a:cubicBezTo>
                    <a:cubicBezTo>
                      <a:pt x="788" y="9"/>
                      <a:pt x="787" y="8"/>
                      <a:pt x="787" y="8"/>
                    </a:cubicBezTo>
                    <a:cubicBezTo>
                      <a:pt x="784" y="3"/>
                      <a:pt x="779" y="0"/>
                      <a:pt x="773" y="1"/>
                    </a:cubicBezTo>
                    <a:cubicBezTo>
                      <a:pt x="688" y="20"/>
                      <a:pt x="688" y="20"/>
                      <a:pt x="688" y="20"/>
                    </a:cubicBezTo>
                    <a:cubicBezTo>
                      <a:pt x="687" y="20"/>
                      <a:pt x="687" y="20"/>
                      <a:pt x="686" y="20"/>
                    </a:cubicBezTo>
                    <a:cubicBezTo>
                      <a:pt x="621" y="45"/>
                      <a:pt x="621" y="45"/>
                      <a:pt x="621" y="45"/>
                    </a:cubicBezTo>
                    <a:cubicBezTo>
                      <a:pt x="616" y="47"/>
                      <a:pt x="613" y="52"/>
                      <a:pt x="613" y="57"/>
                    </a:cubicBezTo>
                    <a:cubicBezTo>
                      <a:pt x="613" y="63"/>
                      <a:pt x="616" y="67"/>
                      <a:pt x="621" y="69"/>
                    </a:cubicBezTo>
                    <a:cubicBezTo>
                      <a:pt x="629" y="73"/>
                      <a:pt x="629" y="73"/>
                      <a:pt x="629" y="73"/>
                    </a:cubicBezTo>
                    <a:cubicBezTo>
                      <a:pt x="600" y="92"/>
                      <a:pt x="600" y="92"/>
                      <a:pt x="600" y="92"/>
                    </a:cubicBezTo>
                    <a:cubicBezTo>
                      <a:pt x="599" y="93"/>
                      <a:pt x="598" y="94"/>
                      <a:pt x="597" y="96"/>
                    </a:cubicBezTo>
                    <a:cubicBezTo>
                      <a:pt x="570" y="136"/>
                      <a:pt x="570" y="136"/>
                      <a:pt x="570" y="136"/>
                    </a:cubicBezTo>
                    <a:cubicBezTo>
                      <a:pt x="568" y="139"/>
                      <a:pt x="565" y="141"/>
                      <a:pt x="562" y="143"/>
                    </a:cubicBezTo>
                    <a:cubicBezTo>
                      <a:pt x="557" y="135"/>
                      <a:pt x="552" y="128"/>
                      <a:pt x="551" y="126"/>
                    </a:cubicBezTo>
                    <a:cubicBezTo>
                      <a:pt x="549" y="123"/>
                      <a:pt x="545" y="121"/>
                      <a:pt x="541" y="121"/>
                    </a:cubicBezTo>
                    <a:cubicBezTo>
                      <a:pt x="536" y="121"/>
                      <a:pt x="512" y="119"/>
                      <a:pt x="502" y="122"/>
                    </a:cubicBezTo>
                    <a:cubicBezTo>
                      <a:pt x="420" y="139"/>
                      <a:pt x="420" y="139"/>
                      <a:pt x="420" y="139"/>
                    </a:cubicBezTo>
                    <a:cubicBezTo>
                      <a:pt x="404" y="142"/>
                      <a:pt x="370" y="166"/>
                      <a:pt x="360" y="174"/>
                    </a:cubicBezTo>
                    <a:cubicBezTo>
                      <a:pt x="357" y="176"/>
                      <a:pt x="355" y="179"/>
                      <a:pt x="355" y="182"/>
                    </a:cubicBezTo>
                    <a:cubicBezTo>
                      <a:pt x="354" y="186"/>
                      <a:pt x="355" y="190"/>
                      <a:pt x="358" y="192"/>
                    </a:cubicBezTo>
                    <a:cubicBezTo>
                      <a:pt x="360" y="195"/>
                      <a:pt x="360" y="195"/>
                      <a:pt x="360" y="195"/>
                    </a:cubicBezTo>
                    <a:cubicBezTo>
                      <a:pt x="272" y="206"/>
                      <a:pt x="272" y="206"/>
                      <a:pt x="272" y="206"/>
                    </a:cubicBezTo>
                    <a:cubicBezTo>
                      <a:pt x="155" y="216"/>
                      <a:pt x="155" y="216"/>
                      <a:pt x="155" y="216"/>
                    </a:cubicBezTo>
                    <a:cubicBezTo>
                      <a:pt x="153" y="216"/>
                      <a:pt x="152" y="217"/>
                      <a:pt x="150" y="217"/>
                    </a:cubicBezTo>
                    <a:cubicBezTo>
                      <a:pt x="117" y="234"/>
                      <a:pt x="117" y="234"/>
                      <a:pt x="117" y="234"/>
                    </a:cubicBezTo>
                    <a:cubicBezTo>
                      <a:pt x="69" y="289"/>
                      <a:pt x="29" y="352"/>
                      <a:pt x="0" y="419"/>
                    </a:cubicBezTo>
                    <a:cubicBezTo>
                      <a:pt x="9" y="417"/>
                      <a:pt x="9" y="417"/>
                      <a:pt x="9" y="417"/>
                    </a:cubicBezTo>
                    <a:cubicBezTo>
                      <a:pt x="11" y="417"/>
                      <a:pt x="12" y="416"/>
                      <a:pt x="13" y="41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grpSp>
      <p:grpSp>
        <p:nvGrpSpPr>
          <p:cNvPr id="8" name="Group 7"/>
          <p:cNvGrpSpPr/>
          <p:nvPr/>
        </p:nvGrpSpPr>
        <p:grpSpPr>
          <a:xfrm>
            <a:off x="6050647" y="2267001"/>
            <a:ext cx="2692025" cy="3901772"/>
            <a:chOff x="6075007" y="2262018"/>
            <a:chExt cx="2692407" cy="3902326"/>
          </a:xfrm>
        </p:grpSpPr>
        <p:sp>
          <p:nvSpPr>
            <p:cNvPr id="38" name="Rectangle 37"/>
            <p:cNvSpPr/>
            <p:nvPr/>
          </p:nvSpPr>
          <p:spPr bwMode="auto">
            <a:xfrm>
              <a:off x="6075007" y="2262018"/>
              <a:ext cx="2692407" cy="3902326"/>
            </a:xfrm>
            <a:prstGeom prst="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defRPr/>
              </a:pPr>
              <a:r>
                <a:rPr lang="en-US" sz="2400" dirty="0">
                  <a:solidFill>
                    <a:srgbClr val="FFFFFF"/>
                  </a:solidFill>
                  <a:latin typeface="Segoe UI Light"/>
                </a:rPr>
                <a:t>         </a:t>
              </a:r>
              <a:endParaRPr lang="en-US" sz="2400" b="1" dirty="0">
                <a:solidFill>
                  <a:srgbClr val="FFFFFF"/>
                </a:solidFill>
                <a:latin typeface="Segoe UI Light"/>
                <a:ea typeface="Segoe UI" pitchFamily="34" charset="0"/>
                <a:cs typeface="Segoe UI" pitchFamily="34" charset="0"/>
              </a:endParaRPr>
            </a:p>
          </p:txBody>
        </p:sp>
        <p:sp>
          <p:nvSpPr>
            <p:cNvPr id="46" name="Freeform 138"/>
            <p:cNvSpPr>
              <a:spLocks noChangeAspect="1" noEditPoints="1"/>
            </p:cNvSpPr>
            <p:nvPr/>
          </p:nvSpPr>
          <p:spPr bwMode="black">
            <a:xfrm>
              <a:off x="6638486" y="3248156"/>
              <a:ext cx="1565448" cy="1939664"/>
            </a:xfrm>
            <a:custGeom>
              <a:avLst/>
              <a:gdLst>
                <a:gd name="T0" fmla="*/ 64 w 64"/>
                <a:gd name="T1" fmla="*/ 9 h 80"/>
                <a:gd name="T2" fmla="*/ 64 w 64"/>
                <a:gd name="T3" fmla="*/ 32 h 80"/>
                <a:gd name="T4" fmla="*/ 40 w 64"/>
                <a:gd name="T5" fmla="*/ 33 h 80"/>
                <a:gd name="T6" fmla="*/ 32 w 64"/>
                <a:gd name="T7" fmla="*/ 25 h 80"/>
                <a:gd name="T8" fmla="*/ 47 w 64"/>
                <a:gd name="T9" fmla="*/ 24 h 80"/>
                <a:gd name="T10" fmla="*/ 37 w 64"/>
                <a:gd name="T11" fmla="*/ 18 h 80"/>
                <a:gd name="T12" fmla="*/ 12 w 64"/>
                <a:gd name="T13" fmla="*/ 35 h 80"/>
                <a:gd name="T14" fmla="*/ 0 w 64"/>
                <a:gd name="T15" fmla="*/ 35 h 80"/>
                <a:gd name="T16" fmla="*/ 39 w 64"/>
                <a:gd name="T17" fmla="*/ 7 h 80"/>
                <a:gd name="T18" fmla="*/ 55 w 64"/>
                <a:gd name="T19" fmla="*/ 15 h 80"/>
                <a:gd name="T20" fmla="*/ 56 w 64"/>
                <a:gd name="T21" fmla="*/ 0 h 80"/>
                <a:gd name="T22" fmla="*/ 64 w 64"/>
                <a:gd name="T23" fmla="*/ 9 h 80"/>
                <a:gd name="T24" fmla="*/ 26 w 64"/>
                <a:gd name="T25" fmla="*/ 62 h 80"/>
                <a:gd name="T26" fmla="*/ 15 w 64"/>
                <a:gd name="T27" fmla="*/ 56 h 80"/>
                <a:gd name="T28" fmla="*/ 32 w 64"/>
                <a:gd name="T29" fmla="*/ 56 h 80"/>
                <a:gd name="T30" fmla="*/ 24 w 64"/>
                <a:gd name="T31" fmla="*/ 47 h 80"/>
                <a:gd name="T32" fmla="*/ 0 w 64"/>
                <a:gd name="T33" fmla="*/ 48 h 80"/>
                <a:gd name="T34" fmla="*/ 0 w 64"/>
                <a:gd name="T35" fmla="*/ 72 h 80"/>
                <a:gd name="T36" fmla="*/ 8 w 64"/>
                <a:gd name="T37" fmla="*/ 80 h 80"/>
                <a:gd name="T38" fmla="*/ 9 w 64"/>
                <a:gd name="T39" fmla="*/ 66 h 80"/>
                <a:gd name="T40" fmla="*/ 24 w 64"/>
                <a:gd name="T41" fmla="*/ 73 h 80"/>
                <a:gd name="T42" fmla="*/ 64 w 64"/>
                <a:gd name="T43" fmla="*/ 45 h 80"/>
                <a:gd name="T44" fmla="*/ 51 w 64"/>
                <a:gd name="T45" fmla="*/ 45 h 80"/>
                <a:gd name="T46" fmla="*/ 26 w 64"/>
                <a:gd name="T47"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80">
                  <a:moveTo>
                    <a:pt x="64" y="9"/>
                  </a:moveTo>
                  <a:cubicBezTo>
                    <a:pt x="64" y="32"/>
                    <a:pt x="64" y="32"/>
                    <a:pt x="64" y="32"/>
                  </a:cubicBezTo>
                  <a:cubicBezTo>
                    <a:pt x="40" y="33"/>
                    <a:pt x="40" y="33"/>
                    <a:pt x="40" y="33"/>
                  </a:cubicBezTo>
                  <a:cubicBezTo>
                    <a:pt x="32" y="25"/>
                    <a:pt x="32" y="25"/>
                    <a:pt x="32" y="25"/>
                  </a:cubicBezTo>
                  <a:cubicBezTo>
                    <a:pt x="47" y="24"/>
                    <a:pt x="47" y="24"/>
                    <a:pt x="47" y="24"/>
                  </a:cubicBezTo>
                  <a:cubicBezTo>
                    <a:pt x="45" y="21"/>
                    <a:pt x="41" y="19"/>
                    <a:pt x="37" y="18"/>
                  </a:cubicBezTo>
                  <a:cubicBezTo>
                    <a:pt x="26" y="16"/>
                    <a:pt x="14" y="24"/>
                    <a:pt x="12" y="35"/>
                  </a:cubicBezTo>
                  <a:cubicBezTo>
                    <a:pt x="0" y="35"/>
                    <a:pt x="0" y="35"/>
                    <a:pt x="0" y="35"/>
                  </a:cubicBezTo>
                  <a:cubicBezTo>
                    <a:pt x="4" y="14"/>
                    <a:pt x="22" y="4"/>
                    <a:pt x="39" y="7"/>
                  </a:cubicBezTo>
                  <a:cubicBezTo>
                    <a:pt x="45" y="8"/>
                    <a:pt x="51" y="11"/>
                    <a:pt x="55" y="15"/>
                  </a:cubicBezTo>
                  <a:cubicBezTo>
                    <a:pt x="56" y="0"/>
                    <a:pt x="56" y="0"/>
                    <a:pt x="56" y="0"/>
                  </a:cubicBezTo>
                  <a:lnTo>
                    <a:pt x="64" y="9"/>
                  </a:lnTo>
                  <a:close/>
                  <a:moveTo>
                    <a:pt x="26" y="62"/>
                  </a:moveTo>
                  <a:cubicBezTo>
                    <a:pt x="22" y="61"/>
                    <a:pt x="18" y="59"/>
                    <a:pt x="15" y="56"/>
                  </a:cubicBezTo>
                  <a:cubicBezTo>
                    <a:pt x="32" y="56"/>
                    <a:pt x="32" y="56"/>
                    <a:pt x="32" y="56"/>
                  </a:cubicBezTo>
                  <a:cubicBezTo>
                    <a:pt x="24" y="47"/>
                    <a:pt x="24" y="47"/>
                    <a:pt x="24" y="47"/>
                  </a:cubicBezTo>
                  <a:cubicBezTo>
                    <a:pt x="0" y="48"/>
                    <a:pt x="0" y="48"/>
                    <a:pt x="0" y="48"/>
                  </a:cubicBezTo>
                  <a:cubicBezTo>
                    <a:pt x="0" y="72"/>
                    <a:pt x="0" y="72"/>
                    <a:pt x="0" y="72"/>
                  </a:cubicBezTo>
                  <a:cubicBezTo>
                    <a:pt x="8" y="80"/>
                    <a:pt x="8" y="80"/>
                    <a:pt x="8" y="80"/>
                  </a:cubicBezTo>
                  <a:cubicBezTo>
                    <a:pt x="9" y="66"/>
                    <a:pt x="9" y="66"/>
                    <a:pt x="9" y="66"/>
                  </a:cubicBezTo>
                  <a:cubicBezTo>
                    <a:pt x="13" y="70"/>
                    <a:pt x="18" y="72"/>
                    <a:pt x="24" y="73"/>
                  </a:cubicBezTo>
                  <a:cubicBezTo>
                    <a:pt x="42" y="77"/>
                    <a:pt x="60" y="66"/>
                    <a:pt x="64" y="45"/>
                  </a:cubicBezTo>
                  <a:cubicBezTo>
                    <a:pt x="51" y="45"/>
                    <a:pt x="51" y="45"/>
                    <a:pt x="51" y="45"/>
                  </a:cubicBezTo>
                  <a:cubicBezTo>
                    <a:pt x="49" y="57"/>
                    <a:pt x="38" y="64"/>
                    <a:pt x="26" y="62"/>
                  </a:cubicBezTo>
                  <a:close/>
                </a:path>
              </a:pathLst>
            </a:custGeom>
            <a:solidFill>
              <a:schemeClr val="bg1">
                <a:lumMod val="95000"/>
              </a:schemeClr>
            </a:solidFill>
            <a:ln>
              <a:noFill/>
            </a:ln>
            <a:extLst/>
          </p:spPr>
          <p:txBody>
            <a:bodyPr vert="horz" wrap="square" lIns="93264" tIns="46632" rIns="93264" bIns="46632"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grpSp>
        <p:nvGrpSpPr>
          <p:cNvPr id="5" name="Group 4"/>
          <p:cNvGrpSpPr/>
          <p:nvPr/>
        </p:nvGrpSpPr>
        <p:grpSpPr>
          <a:xfrm>
            <a:off x="363466" y="2267001"/>
            <a:ext cx="2692025" cy="3901772"/>
            <a:chOff x="301675" y="2271633"/>
            <a:chExt cx="2692407" cy="3902326"/>
          </a:xfrm>
        </p:grpSpPr>
        <p:sp>
          <p:nvSpPr>
            <p:cNvPr id="2" name="Rectangle 1"/>
            <p:cNvSpPr/>
            <p:nvPr/>
          </p:nvSpPr>
          <p:spPr bwMode="auto">
            <a:xfrm>
              <a:off x="301675" y="2271633"/>
              <a:ext cx="2692407" cy="3902326"/>
            </a:xfrm>
            <a:prstGeom prst="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342834" indent="-342834" algn="ctr" defTabSz="932293" fontAlgn="base">
                <a:lnSpc>
                  <a:spcPct val="90000"/>
                </a:lnSpc>
                <a:spcBef>
                  <a:spcPct val="0"/>
                </a:spcBef>
                <a:spcAft>
                  <a:spcPct val="0"/>
                </a:spcAft>
                <a:buFont typeface="Wingdings 3" panose="05040102010807070707" pitchFamily="18" charset="2"/>
                <a:buChar char="Æ"/>
                <a:defRPr/>
              </a:pPr>
              <a:endParaRPr lang="en-US" sz="2000" b="1" dirty="0">
                <a:solidFill>
                  <a:srgbClr val="FFFFFF"/>
                </a:solidFill>
                <a:latin typeface="Segoe UI Light"/>
                <a:ea typeface="Segoe UI" pitchFamily="34" charset="0"/>
                <a:cs typeface="Segoe UI" pitchFamily="34" charset="0"/>
              </a:endParaRPr>
            </a:p>
          </p:txBody>
        </p:sp>
        <p:sp>
          <p:nvSpPr>
            <p:cNvPr id="41" name="Freeform 5"/>
            <p:cNvSpPr>
              <a:spLocks noEditPoints="1"/>
            </p:cNvSpPr>
            <p:nvPr/>
          </p:nvSpPr>
          <p:spPr bwMode="auto">
            <a:xfrm>
              <a:off x="667686" y="3264031"/>
              <a:ext cx="1968572" cy="1888688"/>
            </a:xfrm>
            <a:custGeom>
              <a:avLst/>
              <a:gdLst>
                <a:gd name="T0" fmla="*/ 422 w 443"/>
                <a:gd name="T1" fmla="*/ 139 h 427"/>
                <a:gd name="T2" fmla="*/ 326 w 443"/>
                <a:gd name="T3" fmla="*/ 33 h 427"/>
                <a:gd name="T4" fmla="*/ 185 w 443"/>
                <a:gd name="T5" fmla="*/ 8 h 427"/>
                <a:gd name="T6" fmla="*/ 46 w 443"/>
                <a:gd name="T7" fmla="*/ 94 h 427"/>
                <a:gd name="T8" fmla="*/ 6 w 443"/>
                <a:gd name="T9" fmla="*/ 244 h 427"/>
                <a:gd name="T10" fmla="*/ 146 w 443"/>
                <a:gd name="T11" fmla="*/ 425 h 427"/>
                <a:gd name="T12" fmla="*/ 155 w 443"/>
                <a:gd name="T13" fmla="*/ 419 h 427"/>
                <a:gd name="T14" fmla="*/ 202 w 443"/>
                <a:gd name="T15" fmla="*/ 295 h 427"/>
                <a:gd name="T16" fmla="*/ 200 w 443"/>
                <a:gd name="T17" fmla="*/ 284 h 427"/>
                <a:gd name="T18" fmla="*/ 174 w 443"/>
                <a:gd name="T19" fmla="*/ 266 h 427"/>
                <a:gd name="T20" fmla="*/ 162 w 443"/>
                <a:gd name="T21" fmla="*/ 196 h 427"/>
                <a:gd name="T22" fmla="*/ 230 w 443"/>
                <a:gd name="T23" fmla="*/ 158 h 427"/>
                <a:gd name="T24" fmla="*/ 283 w 443"/>
                <a:gd name="T25" fmla="*/ 203 h 427"/>
                <a:gd name="T26" fmla="*/ 251 w 443"/>
                <a:gd name="T27" fmla="*/ 279 h 427"/>
                <a:gd name="T28" fmla="*/ 240 w 443"/>
                <a:gd name="T29" fmla="*/ 292 h 427"/>
                <a:gd name="T30" fmla="*/ 287 w 443"/>
                <a:gd name="T31" fmla="*/ 417 h 427"/>
                <a:gd name="T32" fmla="*/ 297 w 443"/>
                <a:gd name="T33" fmla="*/ 425 h 427"/>
                <a:gd name="T34" fmla="*/ 429 w 443"/>
                <a:gd name="T35" fmla="*/ 283 h 427"/>
                <a:gd name="T36" fmla="*/ 422 w 443"/>
                <a:gd name="T37" fmla="*/ 139 h 427"/>
                <a:gd name="T38" fmla="*/ 422 w 443"/>
                <a:gd name="T39" fmla="*/ 247 h 427"/>
                <a:gd name="T40" fmla="*/ 368 w 443"/>
                <a:gd name="T41" fmla="*/ 361 h 427"/>
                <a:gd name="T42" fmla="*/ 299 w 443"/>
                <a:gd name="T43" fmla="*/ 409 h 427"/>
                <a:gd name="T44" fmla="*/ 256 w 443"/>
                <a:gd name="T45" fmla="*/ 294 h 427"/>
                <a:gd name="T46" fmla="*/ 300 w 443"/>
                <a:gd name="T47" fmla="*/ 233 h 427"/>
                <a:gd name="T48" fmla="*/ 250 w 443"/>
                <a:gd name="T49" fmla="*/ 149 h 427"/>
                <a:gd name="T50" fmla="*/ 160 w 443"/>
                <a:gd name="T51" fmla="*/ 172 h 427"/>
                <a:gd name="T52" fmla="*/ 151 w 443"/>
                <a:gd name="T53" fmla="*/ 259 h 427"/>
                <a:gd name="T54" fmla="*/ 187 w 443"/>
                <a:gd name="T55" fmla="*/ 294 h 427"/>
                <a:gd name="T56" fmla="*/ 144 w 443"/>
                <a:gd name="T57" fmla="*/ 409 h 427"/>
                <a:gd name="T58" fmla="*/ 48 w 443"/>
                <a:gd name="T59" fmla="*/ 326 h 427"/>
                <a:gd name="T60" fmla="*/ 19 w 443"/>
                <a:gd name="T61" fmla="*/ 223 h 427"/>
                <a:gd name="T62" fmla="*/ 62 w 443"/>
                <a:gd name="T63" fmla="*/ 98 h 427"/>
                <a:gd name="T64" fmla="*/ 175 w 443"/>
                <a:gd name="T65" fmla="*/ 26 h 427"/>
                <a:gd name="T66" fmla="*/ 296 w 443"/>
                <a:gd name="T67" fmla="*/ 35 h 427"/>
                <a:gd name="T68" fmla="*/ 399 w 443"/>
                <a:gd name="T69" fmla="*/ 126 h 427"/>
                <a:gd name="T70" fmla="*/ 422 w 443"/>
                <a:gd name="T71" fmla="*/ 24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3" h="427">
                  <a:moveTo>
                    <a:pt x="422" y="139"/>
                  </a:moveTo>
                  <a:cubicBezTo>
                    <a:pt x="403" y="94"/>
                    <a:pt x="369" y="56"/>
                    <a:pt x="326" y="33"/>
                  </a:cubicBezTo>
                  <a:cubicBezTo>
                    <a:pt x="284" y="9"/>
                    <a:pt x="233" y="0"/>
                    <a:pt x="185" y="8"/>
                  </a:cubicBezTo>
                  <a:cubicBezTo>
                    <a:pt x="130" y="17"/>
                    <a:pt x="79" y="49"/>
                    <a:pt x="46" y="94"/>
                  </a:cubicBezTo>
                  <a:cubicBezTo>
                    <a:pt x="15" y="137"/>
                    <a:pt x="0" y="192"/>
                    <a:pt x="6" y="244"/>
                  </a:cubicBezTo>
                  <a:cubicBezTo>
                    <a:pt x="13" y="325"/>
                    <a:pt x="70" y="398"/>
                    <a:pt x="146" y="425"/>
                  </a:cubicBezTo>
                  <a:cubicBezTo>
                    <a:pt x="150" y="427"/>
                    <a:pt x="154" y="422"/>
                    <a:pt x="155" y="419"/>
                  </a:cubicBezTo>
                  <a:cubicBezTo>
                    <a:pt x="171" y="378"/>
                    <a:pt x="186" y="336"/>
                    <a:pt x="202" y="295"/>
                  </a:cubicBezTo>
                  <a:cubicBezTo>
                    <a:pt x="203" y="291"/>
                    <a:pt x="205" y="286"/>
                    <a:pt x="200" y="284"/>
                  </a:cubicBezTo>
                  <a:cubicBezTo>
                    <a:pt x="191" y="279"/>
                    <a:pt x="181" y="274"/>
                    <a:pt x="174" y="266"/>
                  </a:cubicBezTo>
                  <a:cubicBezTo>
                    <a:pt x="156" y="248"/>
                    <a:pt x="151" y="219"/>
                    <a:pt x="162" y="196"/>
                  </a:cubicBezTo>
                  <a:cubicBezTo>
                    <a:pt x="173" y="170"/>
                    <a:pt x="203" y="153"/>
                    <a:pt x="230" y="158"/>
                  </a:cubicBezTo>
                  <a:cubicBezTo>
                    <a:pt x="255" y="161"/>
                    <a:pt x="276" y="180"/>
                    <a:pt x="283" y="203"/>
                  </a:cubicBezTo>
                  <a:cubicBezTo>
                    <a:pt x="293" y="232"/>
                    <a:pt x="278" y="266"/>
                    <a:pt x="251" y="279"/>
                  </a:cubicBezTo>
                  <a:cubicBezTo>
                    <a:pt x="246" y="282"/>
                    <a:pt x="236" y="285"/>
                    <a:pt x="240" y="292"/>
                  </a:cubicBezTo>
                  <a:cubicBezTo>
                    <a:pt x="255" y="334"/>
                    <a:pt x="271" y="376"/>
                    <a:pt x="287" y="417"/>
                  </a:cubicBezTo>
                  <a:cubicBezTo>
                    <a:pt x="288" y="422"/>
                    <a:pt x="292" y="427"/>
                    <a:pt x="297" y="425"/>
                  </a:cubicBezTo>
                  <a:cubicBezTo>
                    <a:pt x="360" y="402"/>
                    <a:pt x="411" y="347"/>
                    <a:pt x="429" y="283"/>
                  </a:cubicBezTo>
                  <a:cubicBezTo>
                    <a:pt x="443" y="236"/>
                    <a:pt x="440" y="184"/>
                    <a:pt x="422" y="139"/>
                  </a:cubicBezTo>
                  <a:close/>
                  <a:moveTo>
                    <a:pt x="422" y="247"/>
                  </a:moveTo>
                  <a:cubicBezTo>
                    <a:pt x="417" y="290"/>
                    <a:pt x="398" y="330"/>
                    <a:pt x="368" y="361"/>
                  </a:cubicBezTo>
                  <a:cubicBezTo>
                    <a:pt x="349" y="382"/>
                    <a:pt x="325" y="398"/>
                    <a:pt x="299" y="409"/>
                  </a:cubicBezTo>
                  <a:cubicBezTo>
                    <a:pt x="285" y="371"/>
                    <a:pt x="270" y="333"/>
                    <a:pt x="256" y="294"/>
                  </a:cubicBezTo>
                  <a:cubicBezTo>
                    <a:pt x="280" y="282"/>
                    <a:pt x="297" y="259"/>
                    <a:pt x="300" y="233"/>
                  </a:cubicBezTo>
                  <a:cubicBezTo>
                    <a:pt x="305" y="198"/>
                    <a:pt x="283" y="161"/>
                    <a:pt x="250" y="149"/>
                  </a:cubicBezTo>
                  <a:cubicBezTo>
                    <a:pt x="219" y="136"/>
                    <a:pt x="181" y="146"/>
                    <a:pt x="160" y="172"/>
                  </a:cubicBezTo>
                  <a:cubicBezTo>
                    <a:pt x="140" y="196"/>
                    <a:pt x="136" y="232"/>
                    <a:pt x="151" y="259"/>
                  </a:cubicBezTo>
                  <a:cubicBezTo>
                    <a:pt x="159" y="274"/>
                    <a:pt x="172" y="286"/>
                    <a:pt x="187" y="294"/>
                  </a:cubicBezTo>
                  <a:cubicBezTo>
                    <a:pt x="172" y="332"/>
                    <a:pt x="158" y="371"/>
                    <a:pt x="144" y="409"/>
                  </a:cubicBezTo>
                  <a:cubicBezTo>
                    <a:pt x="104" y="392"/>
                    <a:pt x="70" y="363"/>
                    <a:pt x="48" y="326"/>
                  </a:cubicBezTo>
                  <a:cubicBezTo>
                    <a:pt x="29" y="295"/>
                    <a:pt x="19" y="259"/>
                    <a:pt x="19" y="223"/>
                  </a:cubicBezTo>
                  <a:cubicBezTo>
                    <a:pt x="19" y="178"/>
                    <a:pt x="34" y="134"/>
                    <a:pt x="62" y="98"/>
                  </a:cubicBezTo>
                  <a:cubicBezTo>
                    <a:pt x="90" y="62"/>
                    <a:pt x="131" y="36"/>
                    <a:pt x="175" y="26"/>
                  </a:cubicBezTo>
                  <a:cubicBezTo>
                    <a:pt x="215" y="16"/>
                    <a:pt x="258" y="20"/>
                    <a:pt x="296" y="35"/>
                  </a:cubicBezTo>
                  <a:cubicBezTo>
                    <a:pt x="340" y="52"/>
                    <a:pt x="377" y="85"/>
                    <a:pt x="399" y="126"/>
                  </a:cubicBezTo>
                  <a:cubicBezTo>
                    <a:pt x="419" y="163"/>
                    <a:pt x="427" y="206"/>
                    <a:pt x="422" y="247"/>
                  </a:cubicBezTo>
                  <a:close/>
                </a:path>
              </a:pathLst>
            </a:custGeom>
            <a:solidFill>
              <a:schemeClr val="bg1">
                <a:lumMod val="95000"/>
              </a:schemeClr>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sp>
        <p:nvSpPr>
          <p:cNvPr id="3" name="Title 2"/>
          <p:cNvSpPr>
            <a:spLocks noGrp="1"/>
          </p:cNvSpPr>
          <p:nvPr>
            <p:ph type="title" idx="4294967295"/>
          </p:nvPr>
        </p:nvSpPr>
        <p:spPr>
          <a:xfrm>
            <a:off x="125730" y="143654"/>
            <a:ext cx="8364538"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a:t>
            </a:r>
          </a:p>
        </p:txBody>
      </p:sp>
      <p:grpSp>
        <p:nvGrpSpPr>
          <p:cNvPr id="11" name="Group 10"/>
          <p:cNvGrpSpPr/>
          <p:nvPr/>
        </p:nvGrpSpPr>
        <p:grpSpPr>
          <a:xfrm>
            <a:off x="8884699" y="2273375"/>
            <a:ext cx="2698837" cy="3903502"/>
            <a:chOff x="8885076" y="2273201"/>
            <a:chExt cx="2699220" cy="3904056"/>
          </a:xfrm>
        </p:grpSpPr>
        <p:sp>
          <p:nvSpPr>
            <p:cNvPr id="15" name="Rectangle 14"/>
            <p:cNvSpPr/>
            <p:nvPr/>
          </p:nvSpPr>
          <p:spPr bwMode="auto">
            <a:xfrm>
              <a:off x="8885076" y="2273201"/>
              <a:ext cx="2699220" cy="390405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defTabSz="932293" fontAlgn="base">
                <a:lnSpc>
                  <a:spcPct val="90000"/>
                </a:lnSpc>
                <a:spcBef>
                  <a:spcPct val="0"/>
                </a:spcBef>
                <a:spcAft>
                  <a:spcPts val="600"/>
                </a:spcAft>
                <a:defRPr/>
              </a:pPr>
              <a:endParaRPr lang="en-US" sz="3599" dirty="0">
                <a:solidFill>
                  <a:srgbClr val="DC3C00"/>
                </a:solidFill>
                <a:latin typeface="Segoe UI Light"/>
                <a:ea typeface="Segoe UI" pitchFamily="34" charset="0"/>
                <a:cs typeface="Segoe UI" pitchFamily="34" charset="0"/>
              </a:endParaRPr>
            </a:p>
          </p:txBody>
        </p:sp>
        <p:sp>
          <p:nvSpPr>
            <p:cNvPr id="19" name="Freeform 87"/>
            <p:cNvSpPr>
              <a:spLocks noEditPoints="1"/>
            </p:cNvSpPr>
            <p:nvPr/>
          </p:nvSpPr>
          <p:spPr bwMode="auto">
            <a:xfrm>
              <a:off x="9234231" y="4372879"/>
              <a:ext cx="341376" cy="440375"/>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sp>
          <p:nvSpPr>
            <p:cNvPr id="20" name="Freeform 87"/>
            <p:cNvSpPr>
              <a:spLocks noEditPoints="1"/>
            </p:cNvSpPr>
            <p:nvPr/>
          </p:nvSpPr>
          <p:spPr bwMode="auto">
            <a:xfrm>
              <a:off x="9648513" y="4130329"/>
              <a:ext cx="529400" cy="682926"/>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sp>
          <p:nvSpPr>
            <p:cNvPr id="21" name="Freeform 87"/>
            <p:cNvSpPr>
              <a:spLocks noEditPoints="1"/>
            </p:cNvSpPr>
            <p:nvPr/>
          </p:nvSpPr>
          <p:spPr bwMode="auto">
            <a:xfrm>
              <a:off x="10250819" y="3593881"/>
              <a:ext cx="945251" cy="1219374"/>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sp>
        <p:nvSpPr>
          <p:cNvPr id="4" name="Rectangle 3"/>
          <p:cNvSpPr/>
          <p:nvPr/>
        </p:nvSpPr>
        <p:spPr bwMode="auto">
          <a:xfrm>
            <a:off x="675631" y="2414948"/>
            <a:ext cx="2086771" cy="5288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Open Source “lingua franca”</a:t>
            </a:r>
            <a:endParaRPr lang="en-US" sz="2000" b="1" dirty="0">
              <a:solidFill>
                <a:srgbClr val="FFFFFF"/>
              </a:solidFill>
              <a:latin typeface="Segoe UI Light"/>
              <a:ea typeface="Segoe UI" pitchFamily="34" charset="0"/>
              <a:cs typeface="Segoe UI" pitchFamily="34" charset="0"/>
            </a:endParaRPr>
          </a:p>
        </p:txBody>
      </p:sp>
      <p:sp>
        <p:nvSpPr>
          <p:cNvPr id="22" name="Rectangle 21"/>
          <p:cNvSpPr/>
          <p:nvPr/>
        </p:nvSpPr>
        <p:spPr bwMode="auto">
          <a:xfrm>
            <a:off x="287237" y="5345770"/>
            <a:ext cx="2863559"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Analytics, Computing, Modeling</a:t>
            </a:r>
            <a:endParaRPr lang="en-US" sz="2000" b="1" dirty="0">
              <a:solidFill>
                <a:srgbClr val="FFFFFF"/>
              </a:solidFill>
              <a:latin typeface="Segoe UI Light"/>
              <a:ea typeface="Segoe UI" pitchFamily="34" charset="0"/>
              <a:cs typeface="Segoe UI" pitchFamily="34" charset="0"/>
            </a:endParaRPr>
          </a:p>
        </p:txBody>
      </p:sp>
      <p:sp>
        <p:nvSpPr>
          <p:cNvPr id="9" name="Rectangle 8"/>
          <p:cNvSpPr/>
          <p:nvPr/>
        </p:nvSpPr>
        <p:spPr bwMode="auto">
          <a:xfrm>
            <a:off x="3366172" y="2414949"/>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Global Community</a:t>
            </a:r>
          </a:p>
        </p:txBody>
      </p:sp>
      <p:sp>
        <p:nvSpPr>
          <p:cNvPr id="23" name="Rectangle 22"/>
          <p:cNvSpPr/>
          <p:nvPr/>
        </p:nvSpPr>
        <p:spPr bwMode="auto">
          <a:xfrm>
            <a:off x="3376641" y="5345770"/>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Millions of users</a:t>
            </a:r>
          </a:p>
        </p:txBody>
      </p:sp>
      <p:sp>
        <p:nvSpPr>
          <p:cNvPr id="25" name="Rectangle 24"/>
          <p:cNvSpPr/>
          <p:nvPr/>
        </p:nvSpPr>
        <p:spPr bwMode="auto">
          <a:xfrm>
            <a:off x="5959625" y="5345770"/>
            <a:ext cx="2874066"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7000+ Algorithms, Test Data &amp; Evaluations</a:t>
            </a:r>
            <a:endParaRPr lang="en-US" sz="2000" b="1" dirty="0">
              <a:solidFill>
                <a:srgbClr val="FFFFFF"/>
              </a:solidFill>
              <a:latin typeface="Segoe UI Light"/>
              <a:ea typeface="Segoe UI" pitchFamily="34" charset="0"/>
              <a:cs typeface="Segoe UI" pitchFamily="34" charset="0"/>
            </a:endParaRPr>
          </a:p>
        </p:txBody>
      </p:sp>
      <p:sp>
        <p:nvSpPr>
          <p:cNvPr id="26" name="Rectangle 25"/>
          <p:cNvSpPr/>
          <p:nvPr/>
        </p:nvSpPr>
        <p:spPr bwMode="auto">
          <a:xfrm>
            <a:off x="9027213" y="2414949"/>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Can be Scaled to Big Data, </a:t>
            </a:r>
          </a:p>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Big Analytics</a:t>
            </a:r>
          </a:p>
        </p:txBody>
      </p:sp>
      <p:sp>
        <p:nvSpPr>
          <p:cNvPr id="27" name="Rectangle 26"/>
          <p:cNvSpPr/>
          <p:nvPr/>
        </p:nvSpPr>
        <p:spPr bwMode="auto">
          <a:xfrm>
            <a:off x="6444293" y="2424535"/>
            <a:ext cx="1904730" cy="50969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Ecosystem</a:t>
            </a:r>
            <a:endParaRPr lang="en-US" sz="2000" b="1" dirty="0">
              <a:solidFill>
                <a:srgbClr val="FFFFFF"/>
              </a:solidFill>
              <a:latin typeface="Segoe UI Light"/>
              <a:ea typeface="Segoe UI" pitchFamily="34" charset="0"/>
              <a:cs typeface="Segoe UI" pitchFamily="34" charset="0"/>
            </a:endParaRPr>
          </a:p>
        </p:txBody>
      </p:sp>
      <p:sp>
        <p:nvSpPr>
          <p:cNvPr id="28" name="Rectangle 27"/>
          <p:cNvSpPr/>
          <p:nvPr/>
        </p:nvSpPr>
        <p:spPr bwMode="auto">
          <a:xfrm>
            <a:off x="9027213" y="5349797"/>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Scalability</a:t>
            </a:r>
          </a:p>
        </p:txBody>
      </p:sp>
      <p:pic>
        <p:nvPicPr>
          <p:cNvPr id="29" name="Picture 28"/>
          <p:cNvPicPr>
            <a:picLocks noChangeAspect="1"/>
          </p:cNvPicPr>
          <p:nvPr/>
        </p:nvPicPr>
        <p:blipFill>
          <a:blip r:embed="rId3"/>
          <a:stretch>
            <a:fillRect/>
          </a:stretch>
        </p:blipFill>
        <p:spPr>
          <a:xfrm>
            <a:off x="10722806" y="167861"/>
            <a:ext cx="1483886" cy="1124156"/>
          </a:xfrm>
          <a:prstGeom prst="rect">
            <a:avLst/>
          </a:prstGeom>
        </p:spPr>
      </p:pic>
    </p:spTree>
    <p:extLst>
      <p:ext uri="{BB962C8B-B14F-4D97-AF65-F5344CB8AC3E}">
        <p14:creationId xmlns:p14="http://schemas.microsoft.com/office/powerpoint/2010/main" val="29075963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48855" y="2046884"/>
            <a:ext cx="1581150" cy="917575"/>
          </a:xfrm>
        </p:spPr>
        <p:txBody>
          <a:bodyPr vert="horz" wrap="square" lIns="146283" tIns="91427" rIns="146283" bIns="91427" rtlCol="0" anchor="t">
            <a:noAutofit/>
          </a:bodyPr>
          <a:lstStyle/>
          <a:p>
            <a:r>
              <a:rPr lang="en-US" sz="4800" b="1" dirty="0"/>
              <a:t>SQL</a:t>
            </a:r>
          </a:p>
        </p:txBody>
      </p:sp>
      <p:sp>
        <p:nvSpPr>
          <p:cNvPr id="3" name="Rectangle 2"/>
          <p:cNvSpPr/>
          <p:nvPr/>
        </p:nvSpPr>
        <p:spPr>
          <a:xfrm>
            <a:off x="248855" y="2964459"/>
            <a:ext cx="5182861" cy="3022302"/>
          </a:xfrm>
          <a:prstGeom prst="rect">
            <a:avLst/>
          </a:prstGeom>
        </p:spPr>
        <p:txBody>
          <a:bodyPr wrap="square">
            <a:spAutoFit/>
          </a:bodyPr>
          <a:lstStyle/>
          <a:p>
            <a:pPr marL="914340" indent="-914340" defTabSz="914340">
              <a:buFont typeface="+mj-lt"/>
              <a:buAutoNum type="arabicPeriod"/>
              <a:defRPr/>
            </a:pPr>
            <a:r>
              <a:rPr lang="en-US" sz="3808" kern="0" dirty="0">
                <a:solidFill>
                  <a:srgbClr val="002864"/>
                </a:solidFill>
                <a:latin typeface="Segoe UI"/>
                <a:cs typeface="Times New Roman" panose="02020603050405020304" pitchFamily="18" charset="0"/>
              </a:rPr>
              <a:t>Client/Server</a:t>
            </a:r>
          </a:p>
          <a:p>
            <a:pPr marL="914340" indent="-914340" defTabSz="914340">
              <a:buFont typeface="+mj-lt"/>
              <a:buAutoNum type="arabicPeriod"/>
              <a:defRPr/>
            </a:pPr>
            <a:r>
              <a:rPr lang="en-US" sz="3808" kern="0" dirty="0">
                <a:solidFill>
                  <a:srgbClr val="002864"/>
                </a:solidFill>
                <a:latin typeface="Segoe UI"/>
                <a:cs typeface="Times New Roman" panose="02020603050405020304" pitchFamily="18" charset="0"/>
              </a:rPr>
              <a:t>Database Objects</a:t>
            </a:r>
          </a:p>
          <a:p>
            <a:pPr marL="914340" indent="-914340" defTabSz="914340">
              <a:buFont typeface="+mj-lt"/>
              <a:buAutoNum type="arabicPeriod"/>
              <a:defRPr/>
            </a:pPr>
            <a:r>
              <a:rPr lang="en-US" sz="3808" kern="0" dirty="0">
                <a:solidFill>
                  <a:srgbClr val="002864"/>
                </a:solidFill>
                <a:latin typeface="Segoe UI"/>
                <a:cs typeface="Times New Roman" panose="02020603050405020304" pitchFamily="18" charset="0"/>
              </a:rPr>
              <a:t>DML, DDL</a:t>
            </a:r>
          </a:p>
          <a:p>
            <a:pPr marL="914340" indent="-914340" defTabSz="914340">
              <a:buFont typeface="+mj-lt"/>
              <a:buAutoNum type="arabicPeriod"/>
              <a:defRPr/>
            </a:pPr>
            <a:r>
              <a:rPr lang="en-US" sz="3808" kern="0" dirty="0">
                <a:solidFill>
                  <a:srgbClr val="002864"/>
                </a:solidFill>
                <a:latin typeface="Segoe UI"/>
                <a:cs typeface="Times New Roman" panose="02020603050405020304" pitchFamily="18" charset="0"/>
              </a:rPr>
              <a:t>DCL</a:t>
            </a:r>
          </a:p>
          <a:p>
            <a:pPr marL="914340" indent="-914340" defTabSz="914340">
              <a:buFont typeface="+mj-lt"/>
              <a:buAutoNum type="arabicPeriod"/>
              <a:defRPr/>
            </a:pPr>
            <a:r>
              <a:rPr lang="en-US" sz="3808" kern="0" dirty="0">
                <a:solidFill>
                  <a:srgbClr val="002864"/>
                </a:solidFill>
                <a:latin typeface="Segoe UI"/>
                <a:cs typeface="Times New Roman" panose="02020603050405020304" pitchFamily="18" charset="0"/>
              </a:rPr>
              <a:t>Declarative Code</a:t>
            </a:r>
          </a:p>
        </p:txBody>
      </p:sp>
      <p:sp>
        <p:nvSpPr>
          <p:cNvPr id="4" name="Rectangle 3"/>
          <p:cNvSpPr/>
          <p:nvPr/>
        </p:nvSpPr>
        <p:spPr>
          <a:xfrm>
            <a:off x="6042845" y="2866183"/>
            <a:ext cx="6280511" cy="3022302"/>
          </a:xfrm>
          <a:prstGeom prst="rect">
            <a:avLst/>
          </a:prstGeom>
        </p:spPr>
        <p:txBody>
          <a:bodyPr wrap="square">
            <a:spAutoFit/>
          </a:bodyPr>
          <a:lstStyle/>
          <a:p>
            <a:pPr marL="914340" indent="-914340" defTabSz="914340">
              <a:buFont typeface="+mj-lt"/>
              <a:buAutoNum type="arabicPeriod"/>
            </a:pPr>
            <a:r>
              <a:rPr lang="en-US" sz="3808" kern="0" dirty="0">
                <a:solidFill>
                  <a:srgbClr val="C00000"/>
                </a:solidFill>
                <a:latin typeface="Segoe UI"/>
                <a:cs typeface="Times New Roman" panose="02020603050405020304" pitchFamily="18" charset="0"/>
              </a:rPr>
              <a:t>Interactive Environment</a:t>
            </a:r>
          </a:p>
          <a:p>
            <a:pPr marL="914340" indent="-914340" defTabSz="914340">
              <a:buFont typeface="+mj-lt"/>
              <a:buAutoNum type="arabicPeriod"/>
            </a:pPr>
            <a:r>
              <a:rPr lang="en-US" sz="3808" kern="0" dirty="0">
                <a:solidFill>
                  <a:srgbClr val="C00000"/>
                </a:solidFill>
                <a:latin typeface="Segoe UI"/>
                <a:cs typeface="Times New Roman" panose="02020603050405020304" pitchFamily="18" charset="0"/>
              </a:rPr>
              <a:t>Data Structures</a:t>
            </a:r>
          </a:p>
          <a:p>
            <a:pPr marL="914340" indent="-914340" defTabSz="914340">
              <a:buFont typeface="+mj-lt"/>
              <a:buAutoNum type="arabicPeriod"/>
            </a:pPr>
            <a:r>
              <a:rPr lang="en-US" sz="3808" kern="0" dirty="0">
                <a:solidFill>
                  <a:srgbClr val="C00000"/>
                </a:solidFill>
                <a:latin typeface="Segoe UI"/>
                <a:cs typeface="Times New Roman" panose="02020603050405020304" pitchFamily="18" charset="0"/>
              </a:rPr>
              <a:t>Functions</a:t>
            </a:r>
          </a:p>
          <a:p>
            <a:pPr marL="914340" indent="-914340" defTabSz="914340">
              <a:buFont typeface="+mj-lt"/>
              <a:buAutoNum type="arabicPeriod"/>
            </a:pPr>
            <a:r>
              <a:rPr lang="en-US" sz="3808" kern="0" dirty="0">
                <a:solidFill>
                  <a:srgbClr val="C00000"/>
                </a:solidFill>
                <a:latin typeface="Segoe UI"/>
                <a:cs typeface="Times New Roman" panose="02020603050405020304" pitchFamily="18" charset="0"/>
              </a:rPr>
              <a:t>Libraries (Packages)</a:t>
            </a:r>
          </a:p>
          <a:p>
            <a:pPr marL="914340" indent="-914340" defTabSz="914340">
              <a:buFont typeface="+mj-lt"/>
              <a:buAutoNum type="arabicPeriod"/>
            </a:pPr>
            <a:r>
              <a:rPr lang="en-US" sz="3808" kern="0" dirty="0">
                <a:solidFill>
                  <a:srgbClr val="C00000"/>
                </a:solidFill>
                <a:latin typeface="Segoe UI"/>
                <a:cs typeface="Times New Roman" panose="02020603050405020304" pitchFamily="18" charset="0"/>
              </a:rPr>
              <a:t>Functional Code Flow</a:t>
            </a:r>
          </a:p>
        </p:txBody>
      </p:sp>
      <p:sp>
        <p:nvSpPr>
          <p:cNvPr id="5" name="Title 1"/>
          <p:cNvSpPr txBox="1">
            <a:spLocks/>
          </p:cNvSpPr>
          <p:nvPr/>
        </p:nvSpPr>
        <p:spPr>
          <a:xfrm>
            <a:off x="6042845" y="2153148"/>
            <a:ext cx="1579913" cy="917445"/>
          </a:xfrm>
          <a:prstGeom prst="rect">
            <a:avLst/>
          </a:prstGeom>
        </p:spPr>
        <p:txBody>
          <a:bodyPr vert="horz" wrap="square" lIns="146283" tIns="91427" rIns="146283" bIns="91427" rtlCol="0" anchor="t">
            <a:noAutofit/>
          </a:bodyPr>
          <a:lst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681"/>
            <a:r>
              <a:rPr lang="en-US" sz="4799" b="1" spc="-102" dirty="0">
                <a:solidFill>
                  <a:srgbClr val="C00000"/>
                </a:solidFill>
                <a:latin typeface="Segoe UI Light"/>
              </a:rPr>
              <a:t>R</a:t>
            </a:r>
          </a:p>
        </p:txBody>
      </p:sp>
      <p:sp>
        <p:nvSpPr>
          <p:cNvPr id="6" name="Title 1"/>
          <p:cNvSpPr txBox="1">
            <a:spLocks/>
          </p:cNvSpPr>
          <p:nvPr/>
        </p:nvSpPr>
        <p:spPr>
          <a:xfrm>
            <a:off x="248855" y="165328"/>
            <a:ext cx="5394121" cy="717541"/>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r>
              <a:rPr lang="en-US" b="1" dirty="0">
                <a:solidFill>
                  <a:srgbClr val="7030A0"/>
                </a:solidFill>
              </a:rPr>
              <a:t>SQL and R Contrasted</a:t>
            </a:r>
          </a:p>
        </p:txBody>
      </p:sp>
      <p:pic>
        <p:nvPicPr>
          <p:cNvPr id="7" name="Picture 6"/>
          <p:cNvPicPr>
            <a:picLocks noChangeAspect="1"/>
          </p:cNvPicPr>
          <p:nvPr/>
        </p:nvPicPr>
        <p:blipFill>
          <a:blip r:embed="rId3"/>
          <a:stretch>
            <a:fillRect/>
          </a:stretch>
        </p:blipFill>
        <p:spPr>
          <a:xfrm>
            <a:off x="6536332" y="-975524"/>
            <a:ext cx="4893668" cy="4893668"/>
          </a:xfrm>
          <a:prstGeom prst="rect">
            <a:avLst/>
          </a:prstGeom>
        </p:spPr>
      </p:pic>
    </p:spTree>
    <p:extLst>
      <p:ext uri="{BB962C8B-B14F-4D97-AF65-F5344CB8AC3E}">
        <p14:creationId xmlns:p14="http://schemas.microsoft.com/office/powerpoint/2010/main" val="104301941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SQLintersect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bwMode="auto">
        <a:gradFill rotWithShape="1">
          <a:gsLst>
            <a:gs pos="0">
              <a:srgbClr val="A4D289"/>
            </a:gs>
            <a:gs pos="100000">
              <a:schemeClr val="bg1"/>
            </a:gs>
          </a:gsLst>
          <a:lin ang="5400000" scaled="1"/>
        </a:gradFill>
        <a:ln w="9525" algn="ctr">
          <a:solidFill>
            <a:schemeClr val="tx1"/>
          </a:solidFill>
          <a:miter lim="800000"/>
          <a:headEnd/>
          <a:tailEnd/>
        </a:ln>
        <a:effectLst>
          <a:outerShdw blurRad="50800" dist="38100" dir="2700000" algn="tl" rotWithShape="0">
            <a:prstClr val="black">
              <a:alpha val="40000"/>
            </a:prstClr>
          </a:outerShdw>
        </a:effectLst>
      </a:spPr>
      <a:bodyPr wrap="none" anchor="ctr"/>
      <a:lstStyle>
        <a:defPPr>
          <a:defRPr sz="2000" dirty="0">
            <a:latin typeface="Tekton Pro" pitchFamily="34" charset="0"/>
          </a:defRPr>
        </a:defPPr>
      </a:lstStyle>
    </a:spDef>
    <a:lnDef>
      <a:spPr bwMode="auto">
        <a:xfrm>
          <a:off x="0" y="0"/>
          <a:ext cx="1" cy="1"/>
        </a:xfrm>
        <a:custGeom>
          <a:avLst/>
          <a:gdLst/>
          <a:ahLst/>
          <a:cxnLst/>
          <a:rect l="0" t="0" r="0" b="0"/>
          <a:pathLst/>
        </a:custGeom>
        <a:gradFill rotWithShape="1">
          <a:gsLst>
            <a:gs pos="0">
              <a:srgbClr val="A4D289"/>
            </a:gs>
            <a:gs pos="100000">
              <a:schemeClr val="bg1"/>
            </a:gs>
          </a:gsLst>
          <a:lin ang="5400000" scaled="1"/>
        </a:gradFill>
        <a:ln w="9525" cap="flat" cmpd="sng" algn="ctr">
          <a:solidFill>
            <a:schemeClr val="tx1"/>
          </a:solidFill>
          <a:prstDash val="solid"/>
          <a:round/>
          <a:headEnd type="none" w="med" len="med"/>
          <a:tailEnd type="none" w="med" len="med"/>
        </a:ln>
        <a:effectLst/>
      </a:spPr>
      <a:bodyPr vert="horz" wrap="none" lIns="91440" tIns="45720" rIns="91440" bIns="45720" anchor="ctr" compatLnSpc="1"/>
      <a:lstStyle>
        <a:defPPr marL="0" marR="0" indent="0" algn="ctr" defTabSz="914400" rtl="0" eaLnBrk="0" fontAlgn="base" latinLnBrk="0" hangingPunct="0">
          <a:lnSpc>
            <a:spcPct val="100000"/>
          </a:lnSpc>
          <a:spcBef>
            <a:spcPct val="0"/>
          </a:spcBef>
          <a:spcAft>
            <a:spcPct val="0"/>
          </a:spcAft>
          <a:buNone/>
          <a:tabLst/>
          <a:defRPr kumimoji="0" lang="en-US" sz="1600" b="1" i="0" u="none" strike="noStrike" baseline="0">
            <a:solidFill>
              <a:schemeClr val="tx1">
                <a:alpha val="100000"/>
              </a:schemeClr>
            </a:solidFill>
            <a:effectLst/>
            <a:latin typeface="Arial"/>
          </a:defRPr>
        </a:defPPr>
      </a:lstStyle>
    </a:lnDef>
    <a:txDef>
      <a:spPr bwMode="auto">
        <a:noFill/>
        <a:ln w="9525">
          <a:noFill/>
          <a:miter lim="800000"/>
          <a:headEnd/>
          <a:tailEnd/>
        </a:ln>
      </a:spPr>
      <a:bodyPr wrap="none">
        <a:spAutoFit/>
      </a:bodyPr>
      <a:lstStyle>
        <a:defPPr>
          <a:defRPr sz="1800" dirty="0">
            <a:solidFill>
              <a:srgbClr val="002060"/>
            </a:solidFill>
            <a:latin typeface="Tekton Pro" pitchFamily="34" charset="0"/>
          </a:defRPr>
        </a:defPPr>
      </a:lstStyle>
    </a:txDef>
  </a:objectDefaults>
  <a:extraClrSchemeLst>
    <a:extraClrScheme>
      <a:clrScheme name="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5.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Cortana%20Analytics_v1</Template>
  <TotalTime>0</TotalTime>
  <Words>2823</Words>
  <Application>Microsoft Office PowerPoint</Application>
  <PresentationFormat>Custom</PresentationFormat>
  <Paragraphs>563</Paragraphs>
  <Slides>34</Slides>
  <Notes>34</Notes>
  <HiddenSlides>0</HiddenSlides>
  <MMClips>0</MMClips>
  <ScaleCrop>false</ScaleCrop>
  <HeadingPairs>
    <vt:vector size="8" baseType="variant">
      <vt:variant>
        <vt:lpstr>Fonts Used</vt:lpstr>
      </vt:variant>
      <vt:variant>
        <vt:i4>15</vt:i4>
      </vt:variant>
      <vt:variant>
        <vt:lpstr>Theme</vt:lpstr>
      </vt:variant>
      <vt:variant>
        <vt:i4>5</vt:i4>
      </vt:variant>
      <vt:variant>
        <vt:lpstr>Embedded OLE Servers</vt:lpstr>
      </vt:variant>
      <vt:variant>
        <vt:i4>1</vt:i4>
      </vt:variant>
      <vt:variant>
        <vt:lpstr>Slide Titles</vt:lpstr>
      </vt:variant>
      <vt:variant>
        <vt:i4>34</vt:i4>
      </vt:variant>
    </vt:vector>
  </HeadingPairs>
  <TitlesOfParts>
    <vt:vector size="55" baseType="lpstr">
      <vt:lpstr>MS PGothic</vt:lpstr>
      <vt:lpstr>SimSun</vt:lpstr>
      <vt:lpstr>Arial</vt:lpstr>
      <vt:lpstr>Calibri</vt:lpstr>
      <vt:lpstr>Calibri Light</vt:lpstr>
      <vt:lpstr>Cambria</vt:lpstr>
      <vt:lpstr>Courier New</vt:lpstr>
      <vt:lpstr>Myriad Pro</vt:lpstr>
      <vt:lpstr>Segoe UI</vt:lpstr>
      <vt:lpstr>Segoe UI Black</vt:lpstr>
      <vt:lpstr>Segoe UI Light</vt:lpstr>
      <vt:lpstr>Times New Roman</vt:lpstr>
      <vt:lpstr>Verdana</vt:lpstr>
      <vt:lpstr>Wingdings</vt:lpstr>
      <vt:lpstr>Wingdings 3</vt:lpstr>
      <vt:lpstr>Office Theme</vt:lpstr>
      <vt:lpstr>1_Office Theme</vt:lpstr>
      <vt:lpstr>1_SQLintersection</vt:lpstr>
      <vt:lpstr>FY15 Enterprise identity theme</vt:lpstr>
      <vt:lpstr>1_WHITE TEMPLATE</vt:lpstr>
      <vt:lpstr>think-cell Slide</vt:lpstr>
      <vt:lpstr>PowerPoint Presentation</vt:lpstr>
      <vt:lpstr>Welcome!</vt:lpstr>
      <vt:lpstr>PowerPoint Presentation</vt:lpstr>
      <vt:lpstr>The Data Science Process and Platform</vt:lpstr>
      <vt:lpstr>The Team Data Science Process </vt:lpstr>
      <vt:lpstr>The Cortana Intelligence Platform</vt:lpstr>
      <vt:lpstr>The R Ecostructure</vt:lpstr>
      <vt:lpstr>R</vt:lpstr>
      <vt:lpstr>SQL</vt:lpstr>
      <vt:lpstr>Lab:</vt:lpstr>
      <vt:lpstr>The Microsoft R Platform</vt:lpstr>
      <vt:lpstr>PowerPoint Presentation</vt:lpstr>
      <vt:lpstr>PowerPoint Presentation</vt:lpstr>
      <vt:lpstr>PowerPoint Presentation</vt:lpstr>
      <vt:lpstr>Microsoft R Open and R Client</vt:lpstr>
      <vt:lpstr>Microsoft R Components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 in Azure Machine Learning</vt:lpstr>
      <vt:lpstr>PowerPoint Presentation</vt:lpstr>
      <vt:lpstr>Microsoft R in SQL Server</vt:lpstr>
      <vt:lpstr>R Client Options</vt:lpstr>
      <vt:lpstr>Microsoft R Development Tools</vt:lpstr>
      <vt:lpstr>The R Environment</vt:lpstr>
      <vt:lpstr>Lab:</vt:lpstr>
      <vt:lpstr>R Package Management</vt:lpstr>
      <vt:lpstr>Packages</vt:lpstr>
      <vt:lpstr>Lab:</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2016-11-27T02:00:30Z</dcterms:created>
  <dcterms:modified xsi:type="dcterms:W3CDTF">2017-04-19T23:09:41Z</dcterms:modified>
</cp:coreProperties>
</file>

<file path=docProps/thumbnail.jpeg>
</file>